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5" r:id="rId4"/>
    <p:sldId id="264" r:id="rId5"/>
    <p:sldId id="266" r:id="rId6"/>
    <p:sldId id="267" r:id="rId7"/>
    <p:sldId id="275" r:id="rId8"/>
    <p:sldId id="276" r:id="rId9"/>
    <p:sldId id="277" r:id="rId10"/>
    <p:sldId id="278" r:id="rId11"/>
    <p:sldId id="279" r:id="rId12"/>
    <p:sldId id="272" r:id="rId13"/>
    <p:sldId id="270" r:id="rId14"/>
    <p:sldId id="271" r:id="rId15"/>
    <p:sldId id="280" r:id="rId16"/>
    <p:sldId id="261" r:id="rId17"/>
    <p:sldId id="273" r:id="rId18"/>
    <p:sldId id="263"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D3D3"/>
    <a:srgbClr val="00DFDA"/>
    <a:srgbClr val="28DC93"/>
    <a:srgbClr val="08F6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47" autoAdjust="0"/>
    <p:restoredTop sz="87018" autoAdjust="0"/>
  </p:normalViewPr>
  <p:slideViewPr>
    <p:cSldViewPr snapToGrid="0">
      <p:cViewPr varScale="1">
        <p:scale>
          <a:sx n="100" d="100"/>
          <a:sy n="100" d="100"/>
        </p:scale>
        <p:origin x="141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FCFD6D-C7CD-450B-B7FD-1582A1051624}"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63B06AA1-16B6-43E7-9CD0-7CF0FA3A2AFA}">
      <dgm:prSet/>
      <dgm:spPr/>
      <dgm:t>
        <a:bodyPr/>
        <a:lstStyle/>
        <a:p>
          <a:r>
            <a:rPr lang="en-US"/>
            <a:t>Intro </a:t>
          </a:r>
        </a:p>
      </dgm:t>
    </dgm:pt>
    <dgm:pt modelId="{B8208B4E-7B47-41CE-A477-395C96CD5710}" type="parTrans" cxnId="{939E823B-7E23-4174-8B01-56BFB5BC5025}">
      <dgm:prSet/>
      <dgm:spPr/>
      <dgm:t>
        <a:bodyPr/>
        <a:lstStyle/>
        <a:p>
          <a:endParaRPr lang="en-US"/>
        </a:p>
      </dgm:t>
    </dgm:pt>
    <dgm:pt modelId="{69283169-14AC-4CC7-904E-AE46E5B4E452}" type="sibTrans" cxnId="{939E823B-7E23-4174-8B01-56BFB5BC5025}">
      <dgm:prSet/>
      <dgm:spPr/>
      <dgm:t>
        <a:bodyPr/>
        <a:lstStyle/>
        <a:p>
          <a:endParaRPr lang="en-US"/>
        </a:p>
      </dgm:t>
    </dgm:pt>
    <dgm:pt modelId="{877EDAA7-761E-4263-A4D9-12D2FAB79786}">
      <dgm:prSet/>
      <dgm:spPr/>
      <dgm:t>
        <a:bodyPr/>
        <a:lstStyle/>
        <a:p>
          <a:r>
            <a:rPr lang="en-US" dirty="0"/>
            <a:t>Descriptive Statistics</a:t>
          </a:r>
        </a:p>
      </dgm:t>
    </dgm:pt>
    <dgm:pt modelId="{E07B8499-5CC5-4C7B-93CE-7AB7DAB84123}" type="parTrans" cxnId="{AD4BA398-1EE3-4B92-8A3A-226297DED422}">
      <dgm:prSet/>
      <dgm:spPr/>
      <dgm:t>
        <a:bodyPr/>
        <a:lstStyle/>
        <a:p>
          <a:endParaRPr lang="en-US"/>
        </a:p>
      </dgm:t>
    </dgm:pt>
    <dgm:pt modelId="{15E18CCA-1EDC-449F-B896-C5CCB6790C45}" type="sibTrans" cxnId="{AD4BA398-1EE3-4B92-8A3A-226297DED422}">
      <dgm:prSet/>
      <dgm:spPr/>
      <dgm:t>
        <a:bodyPr/>
        <a:lstStyle/>
        <a:p>
          <a:endParaRPr lang="en-US"/>
        </a:p>
      </dgm:t>
    </dgm:pt>
    <dgm:pt modelId="{EF7B067F-FAF9-4D15-AAC8-95DEC1C82758}">
      <dgm:prSet/>
      <dgm:spPr/>
      <dgm:t>
        <a:bodyPr/>
        <a:lstStyle/>
        <a:p>
          <a:r>
            <a:rPr lang="en-US"/>
            <a:t>Analysis</a:t>
          </a:r>
        </a:p>
      </dgm:t>
    </dgm:pt>
    <dgm:pt modelId="{1123C75E-D876-4FB0-85C4-50A491996E9D}" type="parTrans" cxnId="{0073226E-855D-44CF-9D45-8DF549A712A0}">
      <dgm:prSet/>
      <dgm:spPr/>
      <dgm:t>
        <a:bodyPr/>
        <a:lstStyle/>
        <a:p>
          <a:endParaRPr lang="en-US"/>
        </a:p>
      </dgm:t>
    </dgm:pt>
    <dgm:pt modelId="{F7FA1080-D29A-4488-9B56-E273A18090CD}" type="sibTrans" cxnId="{0073226E-855D-44CF-9D45-8DF549A712A0}">
      <dgm:prSet/>
      <dgm:spPr/>
      <dgm:t>
        <a:bodyPr/>
        <a:lstStyle/>
        <a:p>
          <a:endParaRPr lang="en-US"/>
        </a:p>
      </dgm:t>
    </dgm:pt>
    <dgm:pt modelId="{BDEF167D-6598-4D7C-A99F-1BDEF6E8DEEB}">
      <dgm:prSet/>
      <dgm:spPr/>
      <dgm:t>
        <a:bodyPr/>
        <a:lstStyle/>
        <a:p>
          <a:r>
            <a:rPr lang="en-US"/>
            <a:t>Interpretation</a:t>
          </a:r>
        </a:p>
      </dgm:t>
    </dgm:pt>
    <dgm:pt modelId="{0ED9BB81-AA94-4914-B786-BB7F23614283}" type="parTrans" cxnId="{DA351AE2-AD60-4872-ACCF-758BF063FAE3}">
      <dgm:prSet/>
      <dgm:spPr/>
      <dgm:t>
        <a:bodyPr/>
        <a:lstStyle/>
        <a:p>
          <a:endParaRPr lang="en-US"/>
        </a:p>
      </dgm:t>
    </dgm:pt>
    <dgm:pt modelId="{5585BA2E-8991-4DDE-9A10-8F6AD176BFFC}" type="sibTrans" cxnId="{DA351AE2-AD60-4872-ACCF-758BF063FAE3}">
      <dgm:prSet/>
      <dgm:spPr/>
      <dgm:t>
        <a:bodyPr/>
        <a:lstStyle/>
        <a:p>
          <a:endParaRPr lang="en-US"/>
        </a:p>
      </dgm:t>
    </dgm:pt>
    <dgm:pt modelId="{AA44F97A-3A69-4B33-99AF-3B2A2701541B}">
      <dgm:prSet/>
      <dgm:spPr/>
      <dgm:t>
        <a:bodyPr/>
        <a:lstStyle/>
        <a:p>
          <a:r>
            <a:rPr lang="en-US"/>
            <a:t>Conclusion</a:t>
          </a:r>
        </a:p>
      </dgm:t>
    </dgm:pt>
    <dgm:pt modelId="{4C6E432C-D7A3-4118-9C72-B8475F02AC53}" type="parTrans" cxnId="{AE00E3E5-FDF3-442C-8A91-9AE0D9839CA6}">
      <dgm:prSet/>
      <dgm:spPr/>
      <dgm:t>
        <a:bodyPr/>
        <a:lstStyle/>
        <a:p>
          <a:endParaRPr lang="en-US"/>
        </a:p>
      </dgm:t>
    </dgm:pt>
    <dgm:pt modelId="{ABA3C009-396A-4DD4-9038-348346FFEDB2}" type="sibTrans" cxnId="{AE00E3E5-FDF3-442C-8A91-9AE0D9839CA6}">
      <dgm:prSet/>
      <dgm:spPr/>
      <dgm:t>
        <a:bodyPr/>
        <a:lstStyle/>
        <a:p>
          <a:endParaRPr lang="en-US"/>
        </a:p>
      </dgm:t>
    </dgm:pt>
    <dgm:pt modelId="{2C7D8910-E736-4972-934B-59294B873FE5}" type="pres">
      <dgm:prSet presAssocID="{11FCFD6D-C7CD-450B-B7FD-1582A1051624}" presName="linear" presStyleCnt="0">
        <dgm:presLayoutVars>
          <dgm:animLvl val="lvl"/>
          <dgm:resizeHandles val="exact"/>
        </dgm:presLayoutVars>
      </dgm:prSet>
      <dgm:spPr/>
    </dgm:pt>
    <dgm:pt modelId="{A5D81755-410C-4E21-AEDD-E6F6B10B2AD4}" type="pres">
      <dgm:prSet presAssocID="{63B06AA1-16B6-43E7-9CD0-7CF0FA3A2AFA}" presName="parentText" presStyleLbl="node1" presStyleIdx="0" presStyleCnt="5">
        <dgm:presLayoutVars>
          <dgm:chMax val="0"/>
          <dgm:bulletEnabled val="1"/>
        </dgm:presLayoutVars>
      </dgm:prSet>
      <dgm:spPr/>
    </dgm:pt>
    <dgm:pt modelId="{639669EA-6A57-4D94-9CBB-3DD6CE643C9E}" type="pres">
      <dgm:prSet presAssocID="{69283169-14AC-4CC7-904E-AE46E5B4E452}" presName="spacer" presStyleCnt="0"/>
      <dgm:spPr/>
    </dgm:pt>
    <dgm:pt modelId="{D62E0129-61D8-461E-A933-276C35BE7B9E}" type="pres">
      <dgm:prSet presAssocID="{877EDAA7-761E-4263-A4D9-12D2FAB79786}" presName="parentText" presStyleLbl="node1" presStyleIdx="1" presStyleCnt="5">
        <dgm:presLayoutVars>
          <dgm:chMax val="0"/>
          <dgm:bulletEnabled val="1"/>
        </dgm:presLayoutVars>
      </dgm:prSet>
      <dgm:spPr/>
    </dgm:pt>
    <dgm:pt modelId="{36F98D2B-2A4C-4A7E-809C-ECD392959C5A}" type="pres">
      <dgm:prSet presAssocID="{15E18CCA-1EDC-449F-B896-C5CCB6790C45}" presName="spacer" presStyleCnt="0"/>
      <dgm:spPr/>
    </dgm:pt>
    <dgm:pt modelId="{9B7A96F6-19D2-4670-845B-FC116B76F0E7}" type="pres">
      <dgm:prSet presAssocID="{EF7B067F-FAF9-4D15-AAC8-95DEC1C82758}" presName="parentText" presStyleLbl="node1" presStyleIdx="2" presStyleCnt="5">
        <dgm:presLayoutVars>
          <dgm:chMax val="0"/>
          <dgm:bulletEnabled val="1"/>
        </dgm:presLayoutVars>
      </dgm:prSet>
      <dgm:spPr/>
    </dgm:pt>
    <dgm:pt modelId="{FF6EDB37-4A9B-4EBE-B06E-1F09B1CDE0BF}" type="pres">
      <dgm:prSet presAssocID="{F7FA1080-D29A-4488-9B56-E273A18090CD}" presName="spacer" presStyleCnt="0"/>
      <dgm:spPr/>
    </dgm:pt>
    <dgm:pt modelId="{95C6F35C-7863-4138-B2F8-0F8E8A88F8B2}" type="pres">
      <dgm:prSet presAssocID="{BDEF167D-6598-4D7C-A99F-1BDEF6E8DEEB}" presName="parentText" presStyleLbl="node1" presStyleIdx="3" presStyleCnt="5">
        <dgm:presLayoutVars>
          <dgm:chMax val="0"/>
          <dgm:bulletEnabled val="1"/>
        </dgm:presLayoutVars>
      </dgm:prSet>
      <dgm:spPr/>
    </dgm:pt>
    <dgm:pt modelId="{29D8D0DA-75C1-41AC-AE3F-E4E81A0286B4}" type="pres">
      <dgm:prSet presAssocID="{5585BA2E-8991-4DDE-9A10-8F6AD176BFFC}" presName="spacer" presStyleCnt="0"/>
      <dgm:spPr/>
    </dgm:pt>
    <dgm:pt modelId="{672F8FDF-BBB8-486B-876F-F8A5ACBAF550}" type="pres">
      <dgm:prSet presAssocID="{AA44F97A-3A69-4B33-99AF-3B2A2701541B}" presName="parentText" presStyleLbl="node1" presStyleIdx="4" presStyleCnt="5">
        <dgm:presLayoutVars>
          <dgm:chMax val="0"/>
          <dgm:bulletEnabled val="1"/>
        </dgm:presLayoutVars>
      </dgm:prSet>
      <dgm:spPr/>
    </dgm:pt>
  </dgm:ptLst>
  <dgm:cxnLst>
    <dgm:cxn modelId="{9B797A19-5680-4D55-BD95-3292CD42FE74}" type="presOf" srcId="{EF7B067F-FAF9-4D15-AAC8-95DEC1C82758}" destId="{9B7A96F6-19D2-4670-845B-FC116B76F0E7}" srcOrd="0" destOrd="0" presId="urn:microsoft.com/office/officeart/2005/8/layout/vList2"/>
    <dgm:cxn modelId="{E29C2930-6CC6-438F-A688-B789C5B269AF}" type="presOf" srcId="{BDEF167D-6598-4D7C-A99F-1BDEF6E8DEEB}" destId="{95C6F35C-7863-4138-B2F8-0F8E8A88F8B2}" srcOrd="0" destOrd="0" presId="urn:microsoft.com/office/officeart/2005/8/layout/vList2"/>
    <dgm:cxn modelId="{939E823B-7E23-4174-8B01-56BFB5BC5025}" srcId="{11FCFD6D-C7CD-450B-B7FD-1582A1051624}" destId="{63B06AA1-16B6-43E7-9CD0-7CF0FA3A2AFA}" srcOrd="0" destOrd="0" parTransId="{B8208B4E-7B47-41CE-A477-395C96CD5710}" sibTransId="{69283169-14AC-4CC7-904E-AE46E5B4E452}"/>
    <dgm:cxn modelId="{0073226E-855D-44CF-9D45-8DF549A712A0}" srcId="{11FCFD6D-C7CD-450B-B7FD-1582A1051624}" destId="{EF7B067F-FAF9-4D15-AAC8-95DEC1C82758}" srcOrd="2" destOrd="0" parTransId="{1123C75E-D876-4FB0-85C4-50A491996E9D}" sibTransId="{F7FA1080-D29A-4488-9B56-E273A18090CD}"/>
    <dgm:cxn modelId="{A7DCAA7B-BD89-443F-A006-BA0A0DC297CD}" type="presOf" srcId="{877EDAA7-761E-4263-A4D9-12D2FAB79786}" destId="{D62E0129-61D8-461E-A933-276C35BE7B9E}" srcOrd="0" destOrd="0" presId="urn:microsoft.com/office/officeart/2005/8/layout/vList2"/>
    <dgm:cxn modelId="{AD4BA398-1EE3-4B92-8A3A-226297DED422}" srcId="{11FCFD6D-C7CD-450B-B7FD-1582A1051624}" destId="{877EDAA7-761E-4263-A4D9-12D2FAB79786}" srcOrd="1" destOrd="0" parTransId="{E07B8499-5CC5-4C7B-93CE-7AB7DAB84123}" sibTransId="{15E18CCA-1EDC-449F-B896-C5CCB6790C45}"/>
    <dgm:cxn modelId="{DA351AE2-AD60-4872-ACCF-758BF063FAE3}" srcId="{11FCFD6D-C7CD-450B-B7FD-1582A1051624}" destId="{BDEF167D-6598-4D7C-A99F-1BDEF6E8DEEB}" srcOrd="3" destOrd="0" parTransId="{0ED9BB81-AA94-4914-B786-BB7F23614283}" sibTransId="{5585BA2E-8991-4DDE-9A10-8F6AD176BFFC}"/>
    <dgm:cxn modelId="{AE00E3E5-FDF3-442C-8A91-9AE0D9839CA6}" srcId="{11FCFD6D-C7CD-450B-B7FD-1582A1051624}" destId="{AA44F97A-3A69-4B33-99AF-3B2A2701541B}" srcOrd="4" destOrd="0" parTransId="{4C6E432C-D7A3-4118-9C72-B8475F02AC53}" sibTransId="{ABA3C009-396A-4DD4-9038-348346FFEDB2}"/>
    <dgm:cxn modelId="{128B60F8-98FB-4F05-9D6C-5555718449E0}" type="presOf" srcId="{63B06AA1-16B6-43E7-9CD0-7CF0FA3A2AFA}" destId="{A5D81755-410C-4E21-AEDD-E6F6B10B2AD4}" srcOrd="0" destOrd="0" presId="urn:microsoft.com/office/officeart/2005/8/layout/vList2"/>
    <dgm:cxn modelId="{60C33CFA-6693-4B15-8516-24603B965790}" type="presOf" srcId="{AA44F97A-3A69-4B33-99AF-3B2A2701541B}" destId="{672F8FDF-BBB8-486B-876F-F8A5ACBAF550}" srcOrd="0" destOrd="0" presId="urn:microsoft.com/office/officeart/2005/8/layout/vList2"/>
    <dgm:cxn modelId="{62FEFDFA-310A-46F6-89CF-CD041E10B522}" type="presOf" srcId="{11FCFD6D-C7CD-450B-B7FD-1582A1051624}" destId="{2C7D8910-E736-4972-934B-59294B873FE5}" srcOrd="0" destOrd="0" presId="urn:microsoft.com/office/officeart/2005/8/layout/vList2"/>
    <dgm:cxn modelId="{0D60BD2F-34B4-4C5B-A1A6-45F1CC09A59D}" type="presParOf" srcId="{2C7D8910-E736-4972-934B-59294B873FE5}" destId="{A5D81755-410C-4E21-AEDD-E6F6B10B2AD4}" srcOrd="0" destOrd="0" presId="urn:microsoft.com/office/officeart/2005/8/layout/vList2"/>
    <dgm:cxn modelId="{CB86E1D9-3268-4134-B3AD-C47155968B30}" type="presParOf" srcId="{2C7D8910-E736-4972-934B-59294B873FE5}" destId="{639669EA-6A57-4D94-9CBB-3DD6CE643C9E}" srcOrd="1" destOrd="0" presId="urn:microsoft.com/office/officeart/2005/8/layout/vList2"/>
    <dgm:cxn modelId="{5561F625-7EDD-434A-88E5-DC83A5EDCFCA}" type="presParOf" srcId="{2C7D8910-E736-4972-934B-59294B873FE5}" destId="{D62E0129-61D8-461E-A933-276C35BE7B9E}" srcOrd="2" destOrd="0" presId="urn:microsoft.com/office/officeart/2005/8/layout/vList2"/>
    <dgm:cxn modelId="{CD39B181-1A6C-4082-854C-703E7B85FE55}" type="presParOf" srcId="{2C7D8910-E736-4972-934B-59294B873FE5}" destId="{36F98D2B-2A4C-4A7E-809C-ECD392959C5A}" srcOrd="3" destOrd="0" presId="urn:microsoft.com/office/officeart/2005/8/layout/vList2"/>
    <dgm:cxn modelId="{F50CAB5D-349F-4389-8866-40D93EB6BE34}" type="presParOf" srcId="{2C7D8910-E736-4972-934B-59294B873FE5}" destId="{9B7A96F6-19D2-4670-845B-FC116B76F0E7}" srcOrd="4" destOrd="0" presId="urn:microsoft.com/office/officeart/2005/8/layout/vList2"/>
    <dgm:cxn modelId="{9FF5FC13-8C18-429B-8EC5-38AD4617D4BD}" type="presParOf" srcId="{2C7D8910-E736-4972-934B-59294B873FE5}" destId="{FF6EDB37-4A9B-4EBE-B06E-1F09B1CDE0BF}" srcOrd="5" destOrd="0" presId="urn:microsoft.com/office/officeart/2005/8/layout/vList2"/>
    <dgm:cxn modelId="{D5C17A93-7261-469B-BF90-D4C6A5A9B3D4}" type="presParOf" srcId="{2C7D8910-E736-4972-934B-59294B873FE5}" destId="{95C6F35C-7863-4138-B2F8-0F8E8A88F8B2}" srcOrd="6" destOrd="0" presId="urn:microsoft.com/office/officeart/2005/8/layout/vList2"/>
    <dgm:cxn modelId="{5D43FAD4-E0B3-4D20-9895-D73EE7D5475F}" type="presParOf" srcId="{2C7D8910-E736-4972-934B-59294B873FE5}" destId="{29D8D0DA-75C1-41AC-AE3F-E4E81A0286B4}" srcOrd="7" destOrd="0" presId="urn:microsoft.com/office/officeart/2005/8/layout/vList2"/>
    <dgm:cxn modelId="{8F7BC62B-A883-4916-9BBA-0BA1F202C710}" type="presParOf" srcId="{2C7D8910-E736-4972-934B-59294B873FE5}" destId="{672F8FDF-BBB8-486B-876F-F8A5ACBAF55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chemeClr val="bg1">
            <a:lumMod val="75000"/>
          </a:schemeClr>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chemeClr val="bg1">
            <a:lumMod val="75000"/>
          </a:schemeClr>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chemeClr val="bg1">
            <a:lumMod val="75000"/>
          </a:schemeClr>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B0160815-5C93-48A9-A59A-70EB0D6C986E}" type="presOf" srcId="{D57BB9CA-3077-4363-BD8D-538DA6A66DC7}" destId="{38E13DD3-2879-433E-AC54-F3AB68C0E93C}"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FE5E8526-8120-4811-8D5B-DC83B9530C3D}" type="presOf" srcId="{1E3048BD-C4E3-44ED-8926-0DF17DF0CCCA}" destId="{F67D2482-D730-4F9A-9655-81093A14D883}" srcOrd="0" destOrd="0" presId="urn:microsoft.com/office/officeart/2005/8/layout/radial4"/>
    <dgm:cxn modelId="{9659813D-CCD2-4A1C-ADCB-DF252CAD0DF7}" type="presOf" srcId="{9C15F307-8208-412B-81BC-9BD3F46238C6}" destId="{791FFF0F-53CB-47B2-A2A0-E0FCC4AC5621}" srcOrd="0" destOrd="0" presId="urn:microsoft.com/office/officeart/2005/8/layout/radial4"/>
    <dgm:cxn modelId="{F2795D60-786F-456E-9E73-1043307A327F}" type="presOf" srcId="{2659F438-960D-4E1C-8B45-79EF8AA18B05}" destId="{841AC532-C1E2-4CCA-9389-0B3C2CC5BD04}" srcOrd="0" destOrd="0" presId="urn:microsoft.com/office/officeart/2005/8/layout/radial4"/>
    <dgm:cxn modelId="{9AEBEF60-5542-48D7-9847-031FE5C5FE84}" type="presOf" srcId="{82AEC6DE-DC19-46D3-9B0F-B72F8F4E39BC}" destId="{2D807FC6-9FB1-429A-B839-7755756B892F}"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23240278-9C7D-463E-83B5-7849C7038D6C}" srcId="{1E3048BD-C4E3-44ED-8926-0DF17DF0CCCA}" destId="{9C15F307-8208-412B-81BC-9BD3F46238C6}" srcOrd="0" destOrd="0" parTransId="{85A8091E-95F9-44B0-B991-6732381D3453}" sibTransId="{E6E60833-5956-4A89-88C6-053B50BEF211}"/>
    <dgm:cxn modelId="{05EAC4A2-C0B8-480F-85F9-BC73BF4A3BEE}" type="presOf" srcId="{A97EDE91-9E80-427C-863E-BD8774B47802}" destId="{38A47D20-E2A7-402E-B38A-C98125890F2E}"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3CE5EAE7-302A-4B58-ADDF-EC0B53BA4AAC}" type="presOf" srcId="{E92E32E1-ED4B-4CCF-B90A-765A2723A850}" destId="{AA05B175-FB4F-46DA-80E1-20B4E0B0F77B}" srcOrd="0" destOrd="0" presId="urn:microsoft.com/office/officeart/2005/8/layout/radial4"/>
    <dgm:cxn modelId="{685AABEC-BBB8-4AB4-BE0F-F42557E471AD}" type="presOf" srcId="{E4440587-8ECD-4F22-97F6-91A7C6A652BB}" destId="{8A5E9699-82CC-4FE3-AF27-BCDBDA29C7C0}" srcOrd="0" destOrd="0" presId="urn:microsoft.com/office/officeart/2005/8/layout/radial4"/>
    <dgm:cxn modelId="{2EBA3017-7EAC-4861-A2F9-DBE91DC6A351}" type="presParOf" srcId="{F67D2482-D730-4F9A-9655-81093A14D883}" destId="{791FFF0F-53CB-47B2-A2A0-E0FCC4AC5621}" srcOrd="0" destOrd="0" presId="urn:microsoft.com/office/officeart/2005/8/layout/radial4"/>
    <dgm:cxn modelId="{1FE82C8E-DC03-4EFC-9D6D-CEB1CF9F3C82}" type="presParOf" srcId="{F67D2482-D730-4F9A-9655-81093A14D883}" destId="{2D807FC6-9FB1-429A-B839-7755756B892F}" srcOrd="1" destOrd="0" presId="urn:microsoft.com/office/officeart/2005/8/layout/radial4"/>
    <dgm:cxn modelId="{B5DD4E34-B1B4-42CE-B620-651E8A993343}" type="presParOf" srcId="{F67D2482-D730-4F9A-9655-81093A14D883}" destId="{8A5E9699-82CC-4FE3-AF27-BCDBDA29C7C0}" srcOrd="2" destOrd="0" presId="urn:microsoft.com/office/officeart/2005/8/layout/radial4"/>
    <dgm:cxn modelId="{B073AB36-05F9-458A-81A8-E62D0DEC4DE7}" type="presParOf" srcId="{F67D2482-D730-4F9A-9655-81093A14D883}" destId="{38E13DD3-2879-433E-AC54-F3AB68C0E93C}" srcOrd="3" destOrd="0" presId="urn:microsoft.com/office/officeart/2005/8/layout/radial4"/>
    <dgm:cxn modelId="{D837EA86-0551-49E3-A458-D86E852395C3}" type="presParOf" srcId="{F67D2482-D730-4F9A-9655-81093A14D883}" destId="{38A47D20-E2A7-402E-B38A-C98125890F2E}" srcOrd="4" destOrd="0" presId="urn:microsoft.com/office/officeart/2005/8/layout/radial4"/>
    <dgm:cxn modelId="{FCDFE6BA-2F64-4B88-B4DB-C61C35CE4445}" type="presParOf" srcId="{F67D2482-D730-4F9A-9655-81093A14D883}" destId="{AA05B175-FB4F-46DA-80E1-20B4E0B0F77B}" srcOrd="5" destOrd="0" presId="urn:microsoft.com/office/officeart/2005/8/layout/radial4"/>
    <dgm:cxn modelId="{F2BD8772-48E5-494F-87AB-1B38A6480B1B}"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chemeClr val="bg1">
            <a:lumMod val="75000"/>
          </a:schemeClr>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00B050"/>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00B050"/>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00B050"/>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6C88BD07-DBF7-4F10-8E36-E1D42CD22498}" type="presOf" srcId="{1E3048BD-C4E3-44ED-8926-0DF17DF0CCCA}" destId="{F67D2482-D730-4F9A-9655-81093A14D883}" srcOrd="0" destOrd="0" presId="urn:microsoft.com/office/officeart/2005/8/layout/radial4"/>
    <dgm:cxn modelId="{6B989713-32AE-4404-9D50-1AC03080D773}" type="presOf" srcId="{2659F438-960D-4E1C-8B45-79EF8AA18B05}" destId="{841AC532-C1E2-4CCA-9389-0B3C2CC5BD04}"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D1C53827-E882-44C5-9698-8DF35A18EBB3}" type="presOf" srcId="{D57BB9CA-3077-4363-BD8D-538DA6A66DC7}" destId="{38E13DD3-2879-433E-AC54-F3AB68C0E93C}" srcOrd="0" destOrd="0" presId="urn:microsoft.com/office/officeart/2005/8/layout/radial4"/>
    <dgm:cxn modelId="{2FC15264-4D06-4ECC-AD41-4DD3F5F53F12}"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23240278-9C7D-463E-83B5-7849C7038D6C}" srcId="{1E3048BD-C4E3-44ED-8926-0DF17DF0CCCA}" destId="{9C15F307-8208-412B-81BC-9BD3F46238C6}" srcOrd="0" destOrd="0" parTransId="{85A8091E-95F9-44B0-B991-6732381D3453}" sibTransId="{E6E60833-5956-4A89-88C6-053B50BEF211}"/>
    <dgm:cxn modelId="{39D28278-240E-4D77-BE3F-90CD0BA9E665}" type="presOf" srcId="{E4440587-8ECD-4F22-97F6-91A7C6A652BB}" destId="{8A5E9699-82CC-4FE3-AF27-BCDBDA29C7C0}" srcOrd="0" destOrd="0" presId="urn:microsoft.com/office/officeart/2005/8/layout/radial4"/>
    <dgm:cxn modelId="{709F0294-2D97-472E-ACEF-97C2DB3C09C8}" type="presOf" srcId="{A97EDE91-9E80-427C-863E-BD8774B47802}" destId="{38A47D20-E2A7-402E-B38A-C98125890F2E}" srcOrd="0" destOrd="0" presId="urn:microsoft.com/office/officeart/2005/8/layout/radial4"/>
    <dgm:cxn modelId="{B5877AA1-F9F2-4D02-B30A-FD75149996AC}" type="presOf" srcId="{9C15F307-8208-412B-81BC-9BD3F46238C6}" destId="{791FFF0F-53CB-47B2-A2A0-E0FCC4AC5621}" srcOrd="0" destOrd="0" presId="urn:microsoft.com/office/officeart/2005/8/layout/radial4"/>
    <dgm:cxn modelId="{7A5EC6AE-749E-416A-8F58-54DF47962AA1}" type="presOf" srcId="{82AEC6DE-DC19-46D3-9B0F-B72F8F4E39BC}" destId="{2D807FC6-9FB1-429A-B839-7755756B892F}"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FD61804A-20E3-4430-BDE5-884FCFA19D29}" type="presParOf" srcId="{F67D2482-D730-4F9A-9655-81093A14D883}" destId="{791FFF0F-53CB-47B2-A2A0-E0FCC4AC5621}" srcOrd="0" destOrd="0" presId="urn:microsoft.com/office/officeart/2005/8/layout/radial4"/>
    <dgm:cxn modelId="{06BD22C0-0350-4732-908A-136255DB74E5}" type="presParOf" srcId="{F67D2482-D730-4F9A-9655-81093A14D883}" destId="{2D807FC6-9FB1-429A-B839-7755756B892F}" srcOrd="1" destOrd="0" presId="urn:microsoft.com/office/officeart/2005/8/layout/radial4"/>
    <dgm:cxn modelId="{83A65E0A-5F37-41C8-B957-DC4885DA3D31}" type="presParOf" srcId="{F67D2482-D730-4F9A-9655-81093A14D883}" destId="{8A5E9699-82CC-4FE3-AF27-BCDBDA29C7C0}" srcOrd="2" destOrd="0" presId="urn:microsoft.com/office/officeart/2005/8/layout/radial4"/>
    <dgm:cxn modelId="{17D40E3F-E78A-4AFF-8399-083E6E701F9C}" type="presParOf" srcId="{F67D2482-D730-4F9A-9655-81093A14D883}" destId="{38E13DD3-2879-433E-AC54-F3AB68C0E93C}" srcOrd="3" destOrd="0" presId="urn:microsoft.com/office/officeart/2005/8/layout/radial4"/>
    <dgm:cxn modelId="{9FC0250B-C082-42AF-A9A0-EA1D961B0C1F}" type="presParOf" srcId="{F67D2482-D730-4F9A-9655-81093A14D883}" destId="{38A47D20-E2A7-402E-B38A-C98125890F2E}" srcOrd="4" destOrd="0" presId="urn:microsoft.com/office/officeart/2005/8/layout/radial4"/>
    <dgm:cxn modelId="{BB9F08F7-D982-400C-B2E5-3F5A89C848F1}" type="presParOf" srcId="{F67D2482-D730-4F9A-9655-81093A14D883}" destId="{AA05B175-FB4F-46DA-80E1-20B4E0B0F77B}" srcOrd="5" destOrd="0" presId="urn:microsoft.com/office/officeart/2005/8/layout/radial4"/>
    <dgm:cxn modelId="{1B41561E-C076-43B3-AD47-995BBAC16A07}"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FF1F8605-860A-4C76-B6DA-C1418050D29F}" type="presOf" srcId="{82AEC6DE-DC19-46D3-9B0F-B72F8F4E39BC}" destId="{2D807FC6-9FB1-429A-B839-7755756B892F}"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3FDA1535-6892-404B-94C8-2787E0ABCAF3}" type="presOf" srcId="{E4440587-8ECD-4F22-97F6-91A7C6A652BB}" destId="{8A5E9699-82CC-4FE3-AF27-BCDBDA29C7C0}" srcOrd="0" destOrd="0" presId="urn:microsoft.com/office/officeart/2005/8/layout/radial4"/>
    <dgm:cxn modelId="{29E03A35-B2B7-4D89-804C-EEDE0B4F6346}" type="presOf" srcId="{9C15F307-8208-412B-81BC-9BD3F46238C6}" destId="{791FFF0F-53CB-47B2-A2A0-E0FCC4AC5621}" srcOrd="0" destOrd="0" presId="urn:microsoft.com/office/officeart/2005/8/layout/radial4"/>
    <dgm:cxn modelId="{7317745E-1F9C-4C98-B9F2-DDBBBF8E5EC1}" type="presOf" srcId="{D57BB9CA-3077-4363-BD8D-538DA6A66DC7}" destId="{38E13DD3-2879-433E-AC54-F3AB68C0E93C}"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4ECF424D-F190-47DA-A13B-BFA35B8AF209}" type="presOf" srcId="{A97EDE91-9E80-427C-863E-BD8774B47802}" destId="{38A47D20-E2A7-402E-B38A-C98125890F2E}" srcOrd="0" destOrd="0" presId="urn:microsoft.com/office/officeart/2005/8/layout/radial4"/>
    <dgm:cxn modelId="{E0878C4E-B131-4967-B275-31B3779C3EAE}" type="presOf" srcId="{E92E32E1-ED4B-4CCF-B90A-765A2723A850}" destId="{AA05B175-FB4F-46DA-80E1-20B4E0B0F77B}" srcOrd="0" destOrd="0" presId="urn:microsoft.com/office/officeart/2005/8/layout/radial4"/>
    <dgm:cxn modelId="{8D35DF77-69C4-48FF-8558-85B25CB20F57}" type="presOf" srcId="{1E3048BD-C4E3-44ED-8926-0DF17DF0CCCA}" destId="{F67D2482-D730-4F9A-9655-81093A14D883}"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148142BC-D6C6-4C1A-A52A-06C42AAFED0D}" srcId="{9C15F307-8208-412B-81BC-9BD3F46238C6}" destId="{A97EDE91-9E80-427C-863E-BD8774B47802}" srcOrd="1" destOrd="0" parTransId="{D57BB9CA-3077-4363-BD8D-538DA6A66DC7}" sibTransId="{F09DAC47-EBF2-42C8-88D0-F54D27C1E2EE}"/>
    <dgm:cxn modelId="{5D01AAD1-A677-468E-A00C-604BDF010891}" type="presOf" srcId="{2659F438-960D-4E1C-8B45-79EF8AA18B05}" destId="{841AC532-C1E2-4CCA-9389-0B3C2CC5BD04}" srcOrd="0" destOrd="0" presId="urn:microsoft.com/office/officeart/2005/8/layout/radial4"/>
    <dgm:cxn modelId="{FFA41CE4-232B-40F3-8766-5633148B4CF5}" type="presParOf" srcId="{F67D2482-D730-4F9A-9655-81093A14D883}" destId="{791FFF0F-53CB-47B2-A2A0-E0FCC4AC5621}" srcOrd="0" destOrd="0" presId="urn:microsoft.com/office/officeart/2005/8/layout/radial4"/>
    <dgm:cxn modelId="{17FFD94D-A7E2-41A5-92D3-B74071D7AF55}" type="presParOf" srcId="{F67D2482-D730-4F9A-9655-81093A14D883}" destId="{2D807FC6-9FB1-429A-B839-7755756B892F}" srcOrd="1" destOrd="0" presId="urn:microsoft.com/office/officeart/2005/8/layout/radial4"/>
    <dgm:cxn modelId="{09EF6939-3A52-4D43-A2AC-B39BBA268FE3}" type="presParOf" srcId="{F67D2482-D730-4F9A-9655-81093A14D883}" destId="{8A5E9699-82CC-4FE3-AF27-BCDBDA29C7C0}" srcOrd="2" destOrd="0" presId="urn:microsoft.com/office/officeart/2005/8/layout/radial4"/>
    <dgm:cxn modelId="{538233EB-0116-425A-9AC0-5A6A850ED4FA}" type="presParOf" srcId="{F67D2482-D730-4F9A-9655-81093A14D883}" destId="{38E13DD3-2879-433E-AC54-F3AB68C0E93C}" srcOrd="3" destOrd="0" presId="urn:microsoft.com/office/officeart/2005/8/layout/radial4"/>
    <dgm:cxn modelId="{80B0E766-4C89-4492-B43B-D0D9232B4CA8}" type="presParOf" srcId="{F67D2482-D730-4F9A-9655-81093A14D883}" destId="{38A47D20-E2A7-402E-B38A-C98125890F2E}" srcOrd="4" destOrd="0" presId="urn:microsoft.com/office/officeart/2005/8/layout/radial4"/>
    <dgm:cxn modelId="{1E795809-36B4-492A-AF6C-D7AEE40A1836}" type="presParOf" srcId="{F67D2482-D730-4F9A-9655-81093A14D883}" destId="{AA05B175-FB4F-46DA-80E1-20B4E0B0F77B}" srcOrd="5" destOrd="0" presId="urn:microsoft.com/office/officeart/2005/8/layout/radial4"/>
    <dgm:cxn modelId="{7B251B20-2BC6-49FE-A7AB-E1F1CB84982C}"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0070C0"/>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0070C0"/>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0070C0"/>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0070C0"/>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6A199E0F-1C55-4D90-94E8-FA319D07FB64}" type="presOf" srcId="{9C15F307-8208-412B-81BC-9BD3F46238C6}" destId="{791FFF0F-53CB-47B2-A2A0-E0FCC4AC5621}" srcOrd="0" destOrd="0" presId="urn:microsoft.com/office/officeart/2005/8/layout/radial4"/>
    <dgm:cxn modelId="{0F6FE611-CD83-4475-993D-AB6AC9389B7B}" type="presOf" srcId="{A97EDE91-9E80-427C-863E-BD8774B47802}" destId="{38A47D20-E2A7-402E-B38A-C98125890F2E}"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2081A82C-AD43-42EC-80E6-FBCB7DA7BBC4}"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B2D38255-C998-496D-8060-E8ADBCC621F1}" type="presOf" srcId="{82AEC6DE-DC19-46D3-9B0F-B72F8F4E39BC}" destId="{2D807FC6-9FB1-429A-B839-7755756B892F}" srcOrd="0" destOrd="0" presId="urn:microsoft.com/office/officeart/2005/8/layout/radial4"/>
    <dgm:cxn modelId="{23240278-9C7D-463E-83B5-7849C7038D6C}" srcId="{1E3048BD-C4E3-44ED-8926-0DF17DF0CCCA}" destId="{9C15F307-8208-412B-81BC-9BD3F46238C6}" srcOrd="0" destOrd="0" parTransId="{85A8091E-95F9-44B0-B991-6732381D3453}" sibTransId="{E6E60833-5956-4A89-88C6-053B50BEF211}"/>
    <dgm:cxn modelId="{148142BC-D6C6-4C1A-A52A-06C42AAFED0D}" srcId="{9C15F307-8208-412B-81BC-9BD3F46238C6}" destId="{A97EDE91-9E80-427C-863E-BD8774B47802}" srcOrd="1" destOrd="0" parTransId="{D57BB9CA-3077-4363-BD8D-538DA6A66DC7}" sibTransId="{F09DAC47-EBF2-42C8-88D0-F54D27C1E2EE}"/>
    <dgm:cxn modelId="{7D6D0BBE-C2CB-4DFC-8824-105C8E975BCD}" type="presOf" srcId="{1E3048BD-C4E3-44ED-8926-0DF17DF0CCCA}" destId="{F67D2482-D730-4F9A-9655-81093A14D883}" srcOrd="0" destOrd="0" presId="urn:microsoft.com/office/officeart/2005/8/layout/radial4"/>
    <dgm:cxn modelId="{ADF142D2-BEB1-4B61-8F25-23651851884E}" type="presOf" srcId="{D57BB9CA-3077-4363-BD8D-538DA6A66DC7}" destId="{38E13DD3-2879-433E-AC54-F3AB68C0E93C}" srcOrd="0" destOrd="0" presId="urn:microsoft.com/office/officeart/2005/8/layout/radial4"/>
    <dgm:cxn modelId="{2A080EE3-B4CF-4E3D-94F2-B6196104E1DB}" type="presOf" srcId="{E4440587-8ECD-4F22-97F6-91A7C6A652BB}" destId="{8A5E9699-82CC-4FE3-AF27-BCDBDA29C7C0}" srcOrd="0" destOrd="0" presId="urn:microsoft.com/office/officeart/2005/8/layout/radial4"/>
    <dgm:cxn modelId="{22ABACE3-06AF-4C65-AB7D-28AADB8AD894}" type="presOf" srcId="{2659F438-960D-4E1C-8B45-79EF8AA18B05}" destId="{841AC532-C1E2-4CCA-9389-0B3C2CC5BD04}" srcOrd="0" destOrd="0" presId="urn:microsoft.com/office/officeart/2005/8/layout/radial4"/>
    <dgm:cxn modelId="{8ECDE4C6-98D1-415F-9CBF-E3E3C36B31D9}" type="presParOf" srcId="{F67D2482-D730-4F9A-9655-81093A14D883}" destId="{791FFF0F-53CB-47B2-A2A0-E0FCC4AC5621}" srcOrd="0" destOrd="0" presId="urn:microsoft.com/office/officeart/2005/8/layout/radial4"/>
    <dgm:cxn modelId="{C678A619-E207-4E18-850E-47063B780484}" type="presParOf" srcId="{F67D2482-D730-4F9A-9655-81093A14D883}" destId="{2D807FC6-9FB1-429A-B839-7755756B892F}" srcOrd="1" destOrd="0" presId="urn:microsoft.com/office/officeart/2005/8/layout/radial4"/>
    <dgm:cxn modelId="{08AE24F9-31FD-41F5-8517-6020CA86DC5F}" type="presParOf" srcId="{F67D2482-D730-4F9A-9655-81093A14D883}" destId="{8A5E9699-82CC-4FE3-AF27-BCDBDA29C7C0}" srcOrd="2" destOrd="0" presId="urn:microsoft.com/office/officeart/2005/8/layout/radial4"/>
    <dgm:cxn modelId="{68349473-50E5-4884-A700-6273FA480933}" type="presParOf" srcId="{F67D2482-D730-4F9A-9655-81093A14D883}" destId="{38E13DD3-2879-433E-AC54-F3AB68C0E93C}" srcOrd="3" destOrd="0" presId="urn:microsoft.com/office/officeart/2005/8/layout/radial4"/>
    <dgm:cxn modelId="{C6166241-882B-46EE-AEBF-B7EACC3658E0}" type="presParOf" srcId="{F67D2482-D730-4F9A-9655-81093A14D883}" destId="{38A47D20-E2A7-402E-B38A-C98125890F2E}" srcOrd="4" destOrd="0" presId="urn:microsoft.com/office/officeart/2005/8/layout/radial4"/>
    <dgm:cxn modelId="{7DBB2D08-2ADE-44D1-8096-FD71E448CBEF}" type="presParOf" srcId="{F67D2482-D730-4F9A-9655-81093A14D883}" destId="{AA05B175-FB4F-46DA-80E1-20B4E0B0F77B}" srcOrd="5" destOrd="0" presId="urn:microsoft.com/office/officeart/2005/8/layout/radial4"/>
    <dgm:cxn modelId="{DF11C825-3109-4D68-9BBE-F51B227232AA}"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3048BD-C4E3-44ED-8926-0DF17DF0CCCA}"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C15F307-8208-412B-81BC-9BD3F46238C6}">
      <dgm:prSet phldrT="[Text]"/>
      <dgm:spPr>
        <a:solidFill>
          <a:srgbClr val="6CD3D3"/>
        </a:solidFill>
      </dgm:spPr>
      <dgm:t>
        <a:bodyPr/>
        <a:lstStyle/>
        <a:p>
          <a:r>
            <a:rPr lang="en-US" dirty="0"/>
            <a:t>Y</a:t>
          </a:r>
        </a:p>
      </dgm:t>
    </dgm:pt>
    <dgm:pt modelId="{85A8091E-95F9-44B0-B991-6732381D3453}" type="parTrans" cxnId="{23240278-9C7D-463E-83B5-7849C7038D6C}">
      <dgm:prSet/>
      <dgm:spPr/>
      <dgm:t>
        <a:bodyPr/>
        <a:lstStyle/>
        <a:p>
          <a:endParaRPr lang="en-US"/>
        </a:p>
      </dgm:t>
    </dgm:pt>
    <dgm:pt modelId="{E6E60833-5956-4A89-88C6-053B50BEF211}" type="sibTrans" cxnId="{23240278-9C7D-463E-83B5-7849C7038D6C}">
      <dgm:prSet/>
      <dgm:spPr/>
      <dgm:t>
        <a:bodyPr/>
        <a:lstStyle/>
        <a:p>
          <a:endParaRPr lang="en-US"/>
        </a:p>
      </dgm:t>
    </dgm:pt>
    <dgm:pt modelId="{E4440587-8ECD-4F22-97F6-91A7C6A652BB}">
      <dgm:prSet phldrT="[Text]"/>
      <dgm:spPr>
        <a:solidFill>
          <a:srgbClr val="6CD3D3"/>
        </a:solidFill>
      </dgm:spPr>
      <dgm:t>
        <a:bodyPr/>
        <a:lstStyle/>
        <a:p>
          <a:r>
            <a:rPr lang="en-US" dirty="0"/>
            <a:t>X</a:t>
          </a:r>
        </a:p>
      </dgm:t>
    </dgm:pt>
    <dgm:pt modelId="{82AEC6DE-DC19-46D3-9B0F-B72F8F4E39BC}" type="parTrans" cxnId="{5A81A266-E1F6-4DA5-8756-BCCD74D4C8E1}">
      <dgm:prSet/>
      <dgm:spPr/>
      <dgm:t>
        <a:bodyPr/>
        <a:lstStyle/>
        <a:p>
          <a:endParaRPr lang="en-US"/>
        </a:p>
      </dgm:t>
    </dgm:pt>
    <dgm:pt modelId="{F9B52B72-06D5-428C-B3CC-D2445D533867}" type="sibTrans" cxnId="{5A81A266-E1F6-4DA5-8756-BCCD74D4C8E1}">
      <dgm:prSet/>
      <dgm:spPr/>
      <dgm:t>
        <a:bodyPr/>
        <a:lstStyle/>
        <a:p>
          <a:endParaRPr lang="en-US"/>
        </a:p>
      </dgm:t>
    </dgm:pt>
    <dgm:pt modelId="{A97EDE91-9E80-427C-863E-BD8774B47802}">
      <dgm:prSet phldrT="[Text]"/>
      <dgm:spPr>
        <a:solidFill>
          <a:srgbClr val="6CD3D3"/>
        </a:solidFill>
      </dgm:spPr>
      <dgm:t>
        <a:bodyPr/>
        <a:lstStyle/>
        <a:p>
          <a:r>
            <a:rPr lang="en-US" dirty="0"/>
            <a:t>X</a:t>
          </a:r>
        </a:p>
      </dgm:t>
    </dgm:pt>
    <dgm:pt modelId="{D57BB9CA-3077-4363-BD8D-538DA6A66DC7}" type="parTrans" cxnId="{148142BC-D6C6-4C1A-A52A-06C42AAFED0D}">
      <dgm:prSet/>
      <dgm:spPr/>
      <dgm:t>
        <a:bodyPr/>
        <a:lstStyle/>
        <a:p>
          <a:endParaRPr lang="en-US"/>
        </a:p>
      </dgm:t>
    </dgm:pt>
    <dgm:pt modelId="{F09DAC47-EBF2-42C8-88D0-F54D27C1E2EE}" type="sibTrans" cxnId="{148142BC-D6C6-4C1A-A52A-06C42AAFED0D}">
      <dgm:prSet/>
      <dgm:spPr/>
      <dgm:t>
        <a:bodyPr/>
        <a:lstStyle/>
        <a:p>
          <a:endParaRPr lang="en-US"/>
        </a:p>
      </dgm:t>
    </dgm:pt>
    <dgm:pt modelId="{2659F438-960D-4E1C-8B45-79EF8AA18B05}">
      <dgm:prSet phldrT="[Text]"/>
      <dgm:spPr>
        <a:solidFill>
          <a:srgbClr val="6CD3D3"/>
        </a:solidFill>
      </dgm:spPr>
      <dgm:t>
        <a:bodyPr/>
        <a:lstStyle/>
        <a:p>
          <a:r>
            <a:rPr lang="en-US" dirty="0"/>
            <a:t>X</a:t>
          </a:r>
        </a:p>
      </dgm:t>
    </dgm:pt>
    <dgm:pt modelId="{E92E32E1-ED4B-4CCF-B90A-765A2723A850}" type="parTrans" cxnId="{7AA5C925-97B0-47B6-A1E4-B13B326F3C4A}">
      <dgm:prSet/>
      <dgm:spPr/>
      <dgm:t>
        <a:bodyPr/>
        <a:lstStyle/>
        <a:p>
          <a:endParaRPr lang="en-US"/>
        </a:p>
      </dgm:t>
    </dgm:pt>
    <dgm:pt modelId="{AB55EA0E-5F72-4AAD-86E9-744BBB20F09C}" type="sibTrans" cxnId="{7AA5C925-97B0-47B6-A1E4-B13B326F3C4A}">
      <dgm:prSet/>
      <dgm:spPr/>
      <dgm:t>
        <a:bodyPr/>
        <a:lstStyle/>
        <a:p>
          <a:endParaRPr lang="en-US"/>
        </a:p>
      </dgm:t>
    </dgm:pt>
    <dgm:pt modelId="{F67D2482-D730-4F9A-9655-81093A14D883}" type="pres">
      <dgm:prSet presAssocID="{1E3048BD-C4E3-44ED-8926-0DF17DF0CCCA}" presName="cycle" presStyleCnt="0">
        <dgm:presLayoutVars>
          <dgm:chMax val="1"/>
          <dgm:dir/>
          <dgm:animLvl val="ctr"/>
          <dgm:resizeHandles val="exact"/>
        </dgm:presLayoutVars>
      </dgm:prSet>
      <dgm:spPr/>
    </dgm:pt>
    <dgm:pt modelId="{791FFF0F-53CB-47B2-A2A0-E0FCC4AC5621}" type="pres">
      <dgm:prSet presAssocID="{9C15F307-8208-412B-81BC-9BD3F46238C6}" presName="centerShape" presStyleLbl="node0" presStyleIdx="0" presStyleCnt="1"/>
      <dgm:spPr/>
    </dgm:pt>
    <dgm:pt modelId="{2D807FC6-9FB1-429A-B839-7755756B892F}" type="pres">
      <dgm:prSet presAssocID="{82AEC6DE-DC19-46D3-9B0F-B72F8F4E39BC}" presName="parTrans" presStyleLbl="bgSibTrans2D1" presStyleIdx="0" presStyleCnt="3"/>
      <dgm:spPr/>
    </dgm:pt>
    <dgm:pt modelId="{8A5E9699-82CC-4FE3-AF27-BCDBDA29C7C0}" type="pres">
      <dgm:prSet presAssocID="{E4440587-8ECD-4F22-97F6-91A7C6A652BB}" presName="node" presStyleLbl="node1" presStyleIdx="0" presStyleCnt="3">
        <dgm:presLayoutVars>
          <dgm:bulletEnabled val="1"/>
        </dgm:presLayoutVars>
      </dgm:prSet>
      <dgm:spPr/>
    </dgm:pt>
    <dgm:pt modelId="{38E13DD3-2879-433E-AC54-F3AB68C0E93C}" type="pres">
      <dgm:prSet presAssocID="{D57BB9CA-3077-4363-BD8D-538DA6A66DC7}" presName="parTrans" presStyleLbl="bgSibTrans2D1" presStyleIdx="1" presStyleCnt="3"/>
      <dgm:spPr/>
    </dgm:pt>
    <dgm:pt modelId="{38A47D20-E2A7-402E-B38A-C98125890F2E}" type="pres">
      <dgm:prSet presAssocID="{A97EDE91-9E80-427C-863E-BD8774B47802}" presName="node" presStyleLbl="node1" presStyleIdx="1" presStyleCnt="3">
        <dgm:presLayoutVars>
          <dgm:bulletEnabled val="1"/>
        </dgm:presLayoutVars>
      </dgm:prSet>
      <dgm:spPr/>
    </dgm:pt>
    <dgm:pt modelId="{AA05B175-FB4F-46DA-80E1-20B4E0B0F77B}" type="pres">
      <dgm:prSet presAssocID="{E92E32E1-ED4B-4CCF-B90A-765A2723A850}" presName="parTrans" presStyleLbl="bgSibTrans2D1" presStyleIdx="2" presStyleCnt="3"/>
      <dgm:spPr/>
    </dgm:pt>
    <dgm:pt modelId="{841AC532-C1E2-4CCA-9389-0B3C2CC5BD04}" type="pres">
      <dgm:prSet presAssocID="{2659F438-960D-4E1C-8B45-79EF8AA18B05}" presName="node" presStyleLbl="node1" presStyleIdx="2" presStyleCnt="3">
        <dgm:presLayoutVars>
          <dgm:bulletEnabled val="1"/>
        </dgm:presLayoutVars>
      </dgm:prSet>
      <dgm:spPr/>
    </dgm:pt>
  </dgm:ptLst>
  <dgm:cxnLst>
    <dgm:cxn modelId="{34669E01-ED08-4E23-BA12-5F8C049D31CB}" type="presOf" srcId="{E4440587-8ECD-4F22-97F6-91A7C6A652BB}" destId="{8A5E9699-82CC-4FE3-AF27-BCDBDA29C7C0}" srcOrd="0" destOrd="0" presId="urn:microsoft.com/office/officeart/2005/8/layout/radial4"/>
    <dgm:cxn modelId="{7AA5C925-97B0-47B6-A1E4-B13B326F3C4A}" srcId="{9C15F307-8208-412B-81BC-9BD3F46238C6}" destId="{2659F438-960D-4E1C-8B45-79EF8AA18B05}" srcOrd="2" destOrd="0" parTransId="{E92E32E1-ED4B-4CCF-B90A-765A2723A850}" sibTransId="{AB55EA0E-5F72-4AAD-86E9-744BBB20F09C}"/>
    <dgm:cxn modelId="{D928D129-34A6-45D7-84CE-F6B50267FC03}" type="presOf" srcId="{E92E32E1-ED4B-4CCF-B90A-765A2723A850}" destId="{AA05B175-FB4F-46DA-80E1-20B4E0B0F77B}" srcOrd="0" destOrd="0" presId="urn:microsoft.com/office/officeart/2005/8/layout/radial4"/>
    <dgm:cxn modelId="{5A81A266-E1F6-4DA5-8756-BCCD74D4C8E1}" srcId="{9C15F307-8208-412B-81BC-9BD3F46238C6}" destId="{E4440587-8ECD-4F22-97F6-91A7C6A652BB}" srcOrd="0" destOrd="0" parTransId="{82AEC6DE-DC19-46D3-9B0F-B72F8F4E39BC}" sibTransId="{F9B52B72-06D5-428C-B3CC-D2445D533867}"/>
    <dgm:cxn modelId="{23240278-9C7D-463E-83B5-7849C7038D6C}" srcId="{1E3048BD-C4E3-44ED-8926-0DF17DF0CCCA}" destId="{9C15F307-8208-412B-81BC-9BD3F46238C6}" srcOrd="0" destOrd="0" parTransId="{85A8091E-95F9-44B0-B991-6732381D3453}" sibTransId="{E6E60833-5956-4A89-88C6-053B50BEF211}"/>
    <dgm:cxn modelId="{61292880-FE7A-44FB-8F56-9BF234B68A70}" type="presOf" srcId="{2659F438-960D-4E1C-8B45-79EF8AA18B05}" destId="{841AC532-C1E2-4CCA-9389-0B3C2CC5BD04}" srcOrd="0" destOrd="0" presId="urn:microsoft.com/office/officeart/2005/8/layout/radial4"/>
    <dgm:cxn modelId="{97BBE98A-E7FF-4443-AA14-2C79519E9C1E}" type="presOf" srcId="{82AEC6DE-DC19-46D3-9B0F-B72F8F4E39BC}" destId="{2D807FC6-9FB1-429A-B839-7755756B892F}" srcOrd="0" destOrd="0" presId="urn:microsoft.com/office/officeart/2005/8/layout/radial4"/>
    <dgm:cxn modelId="{377AF58E-4460-4616-B648-31E3BA7AB1EF}" type="presOf" srcId="{D57BB9CA-3077-4363-BD8D-538DA6A66DC7}" destId="{38E13DD3-2879-433E-AC54-F3AB68C0E93C}" srcOrd="0" destOrd="0" presId="urn:microsoft.com/office/officeart/2005/8/layout/radial4"/>
    <dgm:cxn modelId="{791D479A-D71F-4891-A0D5-7A4DAD191070}" type="presOf" srcId="{1E3048BD-C4E3-44ED-8926-0DF17DF0CCCA}" destId="{F67D2482-D730-4F9A-9655-81093A14D883}" srcOrd="0" destOrd="0" presId="urn:microsoft.com/office/officeart/2005/8/layout/radial4"/>
    <dgm:cxn modelId="{584DC3BA-5904-4FAC-A123-CD77C3114C95}" type="presOf" srcId="{9C15F307-8208-412B-81BC-9BD3F46238C6}" destId="{791FFF0F-53CB-47B2-A2A0-E0FCC4AC5621}" srcOrd="0" destOrd="0" presId="urn:microsoft.com/office/officeart/2005/8/layout/radial4"/>
    <dgm:cxn modelId="{148142BC-D6C6-4C1A-A52A-06C42AAFED0D}" srcId="{9C15F307-8208-412B-81BC-9BD3F46238C6}" destId="{A97EDE91-9E80-427C-863E-BD8774B47802}" srcOrd="1" destOrd="0" parTransId="{D57BB9CA-3077-4363-BD8D-538DA6A66DC7}" sibTransId="{F09DAC47-EBF2-42C8-88D0-F54D27C1E2EE}"/>
    <dgm:cxn modelId="{83EFF4E3-F4AE-4C3D-903A-ED9AAE1A261B}" type="presOf" srcId="{A97EDE91-9E80-427C-863E-BD8774B47802}" destId="{38A47D20-E2A7-402E-B38A-C98125890F2E}" srcOrd="0" destOrd="0" presId="urn:microsoft.com/office/officeart/2005/8/layout/radial4"/>
    <dgm:cxn modelId="{AF4BD7C8-ACA1-473B-971E-BB812F8BE4B1}" type="presParOf" srcId="{F67D2482-D730-4F9A-9655-81093A14D883}" destId="{791FFF0F-53CB-47B2-A2A0-E0FCC4AC5621}" srcOrd="0" destOrd="0" presId="urn:microsoft.com/office/officeart/2005/8/layout/radial4"/>
    <dgm:cxn modelId="{90DE116F-1E57-4B14-B920-52C3DC9E62EB}" type="presParOf" srcId="{F67D2482-D730-4F9A-9655-81093A14D883}" destId="{2D807FC6-9FB1-429A-B839-7755756B892F}" srcOrd="1" destOrd="0" presId="urn:microsoft.com/office/officeart/2005/8/layout/radial4"/>
    <dgm:cxn modelId="{37141577-4BA6-4944-99F2-612347650883}" type="presParOf" srcId="{F67D2482-D730-4F9A-9655-81093A14D883}" destId="{8A5E9699-82CC-4FE3-AF27-BCDBDA29C7C0}" srcOrd="2" destOrd="0" presId="urn:microsoft.com/office/officeart/2005/8/layout/radial4"/>
    <dgm:cxn modelId="{04D63462-E9C5-40D0-9688-B86F565B8A72}" type="presParOf" srcId="{F67D2482-D730-4F9A-9655-81093A14D883}" destId="{38E13DD3-2879-433E-AC54-F3AB68C0E93C}" srcOrd="3" destOrd="0" presId="urn:microsoft.com/office/officeart/2005/8/layout/radial4"/>
    <dgm:cxn modelId="{3823D516-7CD7-46FA-85C6-22B274E3A2C3}" type="presParOf" srcId="{F67D2482-D730-4F9A-9655-81093A14D883}" destId="{38A47D20-E2A7-402E-B38A-C98125890F2E}" srcOrd="4" destOrd="0" presId="urn:microsoft.com/office/officeart/2005/8/layout/radial4"/>
    <dgm:cxn modelId="{C97E01AD-6921-4D96-840F-E4945A961C97}" type="presParOf" srcId="{F67D2482-D730-4F9A-9655-81093A14D883}" destId="{AA05B175-FB4F-46DA-80E1-20B4E0B0F77B}" srcOrd="5" destOrd="0" presId="urn:microsoft.com/office/officeart/2005/8/layout/radial4"/>
    <dgm:cxn modelId="{39AF438D-4014-45D3-BBBB-7951A0825C24}" type="presParOf" srcId="{F67D2482-D730-4F9A-9655-81093A14D883}" destId="{841AC532-C1E2-4CCA-9389-0B3C2CC5BD04}" srcOrd="6" destOrd="0" presId="urn:microsoft.com/office/officeart/2005/8/layout/radial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81755-410C-4E21-AEDD-E6F6B10B2AD4}">
      <dsp:nvSpPr>
        <dsp:cNvPr id="0" name=""/>
        <dsp:cNvSpPr/>
      </dsp:nvSpPr>
      <dsp:spPr>
        <a:xfrm>
          <a:off x="0" y="50922"/>
          <a:ext cx="6513603" cy="10553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Intro </a:t>
          </a:r>
        </a:p>
      </dsp:txBody>
      <dsp:txXfrm>
        <a:off x="51517" y="102439"/>
        <a:ext cx="6410569" cy="952306"/>
      </dsp:txXfrm>
    </dsp:sp>
    <dsp:sp modelId="{D62E0129-61D8-461E-A933-276C35BE7B9E}">
      <dsp:nvSpPr>
        <dsp:cNvPr id="0" name=""/>
        <dsp:cNvSpPr/>
      </dsp:nvSpPr>
      <dsp:spPr>
        <a:xfrm>
          <a:off x="0" y="1232982"/>
          <a:ext cx="6513603" cy="1055340"/>
        </a:xfrm>
        <a:prstGeom prst="roundRect">
          <a:avLst/>
        </a:prstGeom>
        <a:gradFill rotWithShape="0">
          <a:gsLst>
            <a:gs pos="0">
              <a:schemeClr val="accent5">
                <a:hueOff val="-1689636"/>
                <a:satOff val="-4355"/>
                <a:lumOff val="-2941"/>
                <a:alphaOff val="0"/>
                <a:satMod val="103000"/>
                <a:lumMod val="102000"/>
                <a:tint val="94000"/>
              </a:schemeClr>
            </a:gs>
            <a:gs pos="50000">
              <a:schemeClr val="accent5">
                <a:hueOff val="-1689636"/>
                <a:satOff val="-4355"/>
                <a:lumOff val="-2941"/>
                <a:alphaOff val="0"/>
                <a:satMod val="110000"/>
                <a:lumMod val="100000"/>
                <a:shade val="100000"/>
              </a:schemeClr>
            </a:gs>
            <a:gs pos="100000">
              <a:schemeClr val="accent5">
                <a:hueOff val="-1689636"/>
                <a:satOff val="-4355"/>
                <a:lumOff val="-294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dirty="0"/>
            <a:t>Descriptive Statistics</a:t>
          </a:r>
        </a:p>
      </dsp:txBody>
      <dsp:txXfrm>
        <a:off x="51517" y="1284499"/>
        <a:ext cx="6410569" cy="952306"/>
      </dsp:txXfrm>
    </dsp:sp>
    <dsp:sp modelId="{9B7A96F6-19D2-4670-845B-FC116B76F0E7}">
      <dsp:nvSpPr>
        <dsp:cNvPr id="0" name=""/>
        <dsp:cNvSpPr/>
      </dsp:nvSpPr>
      <dsp:spPr>
        <a:xfrm>
          <a:off x="0" y="2415043"/>
          <a:ext cx="6513603" cy="105534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Analysis</a:t>
          </a:r>
        </a:p>
      </dsp:txBody>
      <dsp:txXfrm>
        <a:off x="51517" y="2466560"/>
        <a:ext cx="6410569" cy="952306"/>
      </dsp:txXfrm>
    </dsp:sp>
    <dsp:sp modelId="{95C6F35C-7863-4138-B2F8-0F8E8A88F8B2}">
      <dsp:nvSpPr>
        <dsp:cNvPr id="0" name=""/>
        <dsp:cNvSpPr/>
      </dsp:nvSpPr>
      <dsp:spPr>
        <a:xfrm>
          <a:off x="0" y="3597103"/>
          <a:ext cx="6513603" cy="1055340"/>
        </a:xfrm>
        <a:prstGeom prst="roundRect">
          <a:avLst/>
        </a:prstGeom>
        <a:gradFill rotWithShape="0">
          <a:gsLst>
            <a:gs pos="0">
              <a:schemeClr val="accent5">
                <a:hueOff val="-5068907"/>
                <a:satOff val="-13064"/>
                <a:lumOff val="-8824"/>
                <a:alphaOff val="0"/>
                <a:satMod val="103000"/>
                <a:lumMod val="102000"/>
                <a:tint val="94000"/>
              </a:schemeClr>
            </a:gs>
            <a:gs pos="50000">
              <a:schemeClr val="accent5">
                <a:hueOff val="-5068907"/>
                <a:satOff val="-13064"/>
                <a:lumOff val="-8824"/>
                <a:alphaOff val="0"/>
                <a:satMod val="110000"/>
                <a:lumMod val="100000"/>
                <a:shade val="100000"/>
              </a:schemeClr>
            </a:gs>
            <a:gs pos="100000">
              <a:schemeClr val="accent5">
                <a:hueOff val="-5068907"/>
                <a:satOff val="-13064"/>
                <a:lumOff val="-882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Interpretation</a:t>
          </a:r>
        </a:p>
      </dsp:txBody>
      <dsp:txXfrm>
        <a:off x="51517" y="3648620"/>
        <a:ext cx="6410569" cy="952306"/>
      </dsp:txXfrm>
    </dsp:sp>
    <dsp:sp modelId="{672F8FDF-BBB8-486B-876F-F8A5ACBAF550}">
      <dsp:nvSpPr>
        <dsp:cNvPr id="0" name=""/>
        <dsp:cNvSpPr/>
      </dsp:nvSpPr>
      <dsp:spPr>
        <a:xfrm>
          <a:off x="0" y="4779163"/>
          <a:ext cx="6513603" cy="105534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Conclusion</a:t>
          </a:r>
        </a:p>
      </dsp:txBody>
      <dsp:txXfrm>
        <a:off x="51517" y="4830680"/>
        <a:ext cx="6410569" cy="9523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1FFF0F-53CB-47B2-A2A0-E0FCC4AC5621}">
      <dsp:nvSpPr>
        <dsp:cNvPr id="0" name=""/>
        <dsp:cNvSpPr/>
      </dsp:nvSpPr>
      <dsp:spPr>
        <a:xfrm>
          <a:off x="761655" y="641271"/>
          <a:ext cx="538100" cy="538100"/>
        </a:xfrm>
        <a:prstGeom prst="ellipse">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Y</a:t>
          </a:r>
        </a:p>
      </dsp:txBody>
      <dsp:txXfrm>
        <a:off x="840458" y="720074"/>
        <a:ext cx="380494" cy="380494"/>
      </dsp:txXfrm>
    </dsp:sp>
    <dsp:sp modelId="{2D807FC6-9FB1-429A-B839-7755756B892F}">
      <dsp:nvSpPr>
        <dsp:cNvPr id="0" name=""/>
        <dsp:cNvSpPr/>
      </dsp:nvSpPr>
      <dsp:spPr>
        <a:xfrm rot="12900000">
          <a:off x="415305"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5E9699-82CC-4FE3-AF27-BCDBDA29C7C0}">
      <dsp:nvSpPr>
        <dsp:cNvPr id="0" name=""/>
        <dsp:cNvSpPr/>
      </dsp:nvSpPr>
      <dsp:spPr>
        <a:xfrm>
          <a:off x="197021"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208999" y="313040"/>
        <a:ext cx="487239" cy="385000"/>
      </dsp:txXfrm>
    </dsp:sp>
    <dsp:sp modelId="{38E13DD3-2879-433E-AC54-F3AB68C0E93C}">
      <dsp:nvSpPr>
        <dsp:cNvPr id="0" name=""/>
        <dsp:cNvSpPr/>
      </dsp:nvSpPr>
      <dsp:spPr>
        <a:xfrm rot="16200000">
          <a:off x="824382" y="334252"/>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A47D20-E2A7-402E-B38A-C98125890F2E}">
      <dsp:nvSpPr>
        <dsp:cNvPr id="0" name=""/>
        <dsp:cNvSpPr/>
      </dsp:nvSpPr>
      <dsp:spPr>
        <a:xfrm>
          <a:off x="775107" y="130"/>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787085" y="12108"/>
        <a:ext cx="487239" cy="385000"/>
      </dsp:txXfrm>
    </dsp:sp>
    <dsp:sp modelId="{AA05B175-FB4F-46DA-80E1-20B4E0B0F77B}">
      <dsp:nvSpPr>
        <dsp:cNvPr id="0" name=""/>
        <dsp:cNvSpPr/>
      </dsp:nvSpPr>
      <dsp:spPr>
        <a:xfrm rot="19500000">
          <a:off x="1233458" y="547203"/>
          <a:ext cx="412646" cy="15335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AC532-C1E2-4CCA-9389-0B3C2CC5BD04}">
      <dsp:nvSpPr>
        <dsp:cNvPr id="0" name=""/>
        <dsp:cNvSpPr/>
      </dsp:nvSpPr>
      <dsp:spPr>
        <a:xfrm>
          <a:off x="1353194" y="301062"/>
          <a:ext cx="511195" cy="408956"/>
        </a:xfrm>
        <a:prstGeom prst="roundRect">
          <a:avLst>
            <a:gd name="adj" fmla="val 10000"/>
          </a:avLst>
        </a:prstGeom>
        <a:solidFill>
          <a:srgbClr val="6CD3D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1365172" y="313040"/>
        <a:ext cx="487239" cy="385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023EE-318A-4DC1-B901-D9B13E1CE0B3}" type="datetimeFigureOut">
              <a:rPr lang="en-US" smtClean="0"/>
              <a:t>2/13/2019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FA449-773D-417C-8B07-06B778B2D363}" type="slidenum">
              <a:rPr lang="en-US" smtClean="0"/>
              <a:t>‹#›</a:t>
            </a:fld>
            <a:endParaRPr lang="en-US"/>
          </a:p>
        </p:txBody>
      </p:sp>
    </p:spTree>
    <p:extLst>
      <p:ext uri="{BB962C8B-B14F-4D97-AF65-F5344CB8AC3E}">
        <p14:creationId xmlns:p14="http://schemas.microsoft.com/office/powerpoint/2010/main" val="3394894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Picked Y3 since it was one of the most critical outputs to track.</a:t>
            </a:r>
          </a:p>
        </p:txBody>
      </p:sp>
      <p:sp>
        <p:nvSpPr>
          <p:cNvPr id="4" name="Slide Number Placeholder 3"/>
          <p:cNvSpPr>
            <a:spLocks noGrp="1"/>
          </p:cNvSpPr>
          <p:nvPr>
            <p:ph type="sldNum" sz="quarter" idx="5"/>
          </p:nvPr>
        </p:nvSpPr>
        <p:spPr/>
        <p:txBody>
          <a:bodyPr/>
          <a:lstStyle/>
          <a:p>
            <a:fld id="{8F7FA449-773D-417C-8B07-06B778B2D363}" type="slidenum">
              <a:rPr lang="en-US" smtClean="0"/>
              <a:t>5</a:t>
            </a:fld>
            <a:endParaRPr lang="en-US"/>
          </a:p>
        </p:txBody>
      </p:sp>
    </p:spTree>
    <p:extLst>
      <p:ext uri="{BB962C8B-B14F-4D97-AF65-F5344CB8AC3E}">
        <p14:creationId xmlns:p14="http://schemas.microsoft.com/office/powerpoint/2010/main" val="3447439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FF0000"/>
                </a:solidFill>
              </a:rPr>
              <a:t>Add -- Regression Coef. Tables w/ p-values (significance) + interpretation of the coefficients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solidFill>
                  <a:srgbClr val="FF0000"/>
                </a:solidFill>
              </a:rPr>
              <a:t>If predicting, provide prediction intervals for certain values of the predictors</a:t>
            </a:r>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14</a:t>
            </a:fld>
            <a:endParaRPr lang="en-US"/>
          </a:p>
        </p:txBody>
      </p:sp>
    </p:spTree>
    <p:extLst>
      <p:ext uri="{BB962C8B-B14F-4D97-AF65-F5344CB8AC3E}">
        <p14:creationId xmlns:p14="http://schemas.microsoft.com/office/powerpoint/2010/main" val="2203792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15</a:t>
            </a:fld>
            <a:endParaRPr lang="en-US"/>
          </a:p>
        </p:txBody>
      </p:sp>
    </p:spTree>
    <p:extLst>
      <p:ext uri="{BB962C8B-B14F-4D97-AF65-F5344CB8AC3E}">
        <p14:creationId xmlns:p14="http://schemas.microsoft.com/office/powerpoint/2010/main" val="3966241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16</a:t>
            </a:fld>
            <a:endParaRPr lang="en-US"/>
          </a:p>
        </p:txBody>
      </p:sp>
    </p:spTree>
    <p:extLst>
      <p:ext uri="{BB962C8B-B14F-4D97-AF65-F5344CB8AC3E}">
        <p14:creationId xmlns:p14="http://schemas.microsoft.com/office/powerpoint/2010/main" val="3606992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Population: Entire range of selectable values by humans + statistical variable form manufacturing process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Variables were selected randomly – since user can select any value from within a predefined range, uniform random distribution was selected to generate the features rather than random normal.</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Since the inputs were randomly selected, the generated model predictions apply to the entire manufacturing process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Were the selected variables (from variable selection algorithm) some of the ones that were most highly correlated from EDA analysis – yes, </a:t>
            </a:r>
            <a:r>
              <a:rPr lang="en-US" dirty="0" err="1"/>
              <a:t>e.g</a:t>
            </a:r>
            <a:r>
              <a:rPr lang="en-US" dirty="0"/>
              <a:t> x18, few others.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There seems to be too much variability in output (right skewness), no VIF observed. Not aware of any other confounding variables since all known human changeable and statistical parameters have been accounted for.</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dirty="0"/>
              <a:t>Need to add Confidence and Prediction Intervals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17</a:t>
            </a:fld>
            <a:endParaRPr lang="en-US"/>
          </a:p>
        </p:txBody>
      </p:sp>
    </p:spTree>
    <p:extLst>
      <p:ext uri="{BB962C8B-B14F-4D97-AF65-F5344CB8AC3E}">
        <p14:creationId xmlns:p14="http://schemas.microsoft.com/office/powerpoint/2010/main" val="104388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Summary of objective and findings</a:t>
            </a:r>
          </a:p>
          <a:p>
            <a:pPr marL="228600" indent="-228600">
              <a:buAutoNum type="arabicParenBoth"/>
            </a:pPr>
            <a:r>
              <a:rPr lang="en-US" dirty="0"/>
              <a:t>Conclusion:</a:t>
            </a:r>
          </a:p>
          <a:p>
            <a:pPr marL="685800" lvl="1" indent="-228600">
              <a:buAutoNum type="arabicParenBoth"/>
            </a:pPr>
            <a:r>
              <a:rPr lang="en-US" dirty="0"/>
              <a:t>Feature Engineering (domain expertise)</a:t>
            </a:r>
          </a:p>
          <a:p>
            <a:pPr marL="685800" lvl="1" indent="-228600">
              <a:buAutoNum type="arabicParenBoth"/>
            </a:pPr>
            <a:r>
              <a:rPr lang="en-US" dirty="0"/>
              <a:t>Cluster points with high and low cook’s D (based on features) and then build 2 separate models for these 2 clusters.</a:t>
            </a:r>
          </a:p>
          <a:p>
            <a:pPr marL="685800" lvl="1" indent="-228600">
              <a:buAutoNum type="arabicParenBoth"/>
            </a:pPr>
            <a:r>
              <a:rPr lang="en-US" dirty="0"/>
              <a:t>Use more advanced non parametric techniques such as decision tree based models.</a:t>
            </a:r>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18</a:t>
            </a:fld>
            <a:endParaRPr lang="en-US"/>
          </a:p>
        </p:txBody>
      </p:sp>
    </p:spTree>
    <p:extLst>
      <p:ext uri="{BB962C8B-B14F-4D97-AF65-F5344CB8AC3E}">
        <p14:creationId xmlns:p14="http://schemas.microsoft.com/office/powerpoint/2010/main" val="75475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Distribution of y3 is right shewed (histogram and QQ plots)</a:t>
            </a:r>
          </a:p>
          <a:p>
            <a:pPr marL="228600" indent="-228600">
              <a:buAutoNum type="arabicParenBoth"/>
            </a:pPr>
            <a:r>
              <a:rPr lang="en-US" dirty="0"/>
              <a:t>Hence, </a:t>
            </a:r>
            <a:r>
              <a:rPr lang="en-US"/>
              <a:t>take log </a:t>
            </a:r>
            <a:r>
              <a:rPr lang="en-US" dirty="0"/>
              <a:t>transform – show distribution after transformation (better but still not completely normal</a:t>
            </a:r>
          </a:p>
        </p:txBody>
      </p:sp>
      <p:sp>
        <p:nvSpPr>
          <p:cNvPr id="4" name="Slide Number Placeholder 3"/>
          <p:cNvSpPr>
            <a:spLocks noGrp="1"/>
          </p:cNvSpPr>
          <p:nvPr>
            <p:ph type="sldNum" sz="quarter" idx="5"/>
          </p:nvPr>
        </p:nvSpPr>
        <p:spPr/>
        <p:txBody>
          <a:bodyPr/>
          <a:lstStyle/>
          <a:p>
            <a:fld id="{8F7FA449-773D-417C-8B07-06B778B2D363}" type="slidenum">
              <a:rPr lang="en-US" smtClean="0"/>
              <a:t>6</a:t>
            </a:fld>
            <a:endParaRPr lang="en-US"/>
          </a:p>
        </p:txBody>
      </p:sp>
    </p:spTree>
    <p:extLst>
      <p:ext uri="{BB962C8B-B14F-4D97-AF65-F5344CB8AC3E}">
        <p14:creationId xmlns:p14="http://schemas.microsoft.com/office/powerpoint/2010/main" val="3125017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Show some scatterplots (log y vs. for x18 and sqrt x18) + 1 more where there is no transformation (others were similar)</a:t>
            </a:r>
          </a:p>
          <a:p>
            <a:pPr marL="228600" indent="-228600">
              <a:buAutoNum type="arabicParenBoth"/>
            </a:pPr>
            <a:r>
              <a:rPr lang="en-US" dirty="0"/>
              <a:t>Histogram of a couple of stat variables (-3 sigma to 3 sigma)</a:t>
            </a:r>
          </a:p>
          <a:p>
            <a:pPr marL="228600" indent="-228600">
              <a:buAutoNum type="arabicParenBoth"/>
            </a:pPr>
            <a:r>
              <a:rPr lang="en-US" dirty="0"/>
              <a:t>Histogram of a few x variables also (1-2)</a:t>
            </a:r>
          </a:p>
          <a:p>
            <a:pPr marL="228600" indent="-228600">
              <a:buAutoNum type="arabicParenBoth"/>
            </a:pPr>
            <a:r>
              <a:rPr lang="en-US" dirty="0"/>
              <a:t>QQ plots not needed since we don’t care about normality of independent variables.</a:t>
            </a:r>
          </a:p>
          <a:p>
            <a:pPr marL="228600" indent="-228600">
              <a:buAutoNum type="arabicParenBoth"/>
            </a:pPr>
            <a:r>
              <a:rPr lang="en-US" dirty="0"/>
              <a:t>Rerun the EDA analysis with latest data (high </a:t>
            </a:r>
            <a:r>
              <a:rPr lang="en-US" dirty="0" err="1"/>
              <a:t>prec</a:t>
            </a:r>
            <a:r>
              <a:rPr lang="en-US" dirty="0"/>
              <a:t>) + log Y</a:t>
            </a:r>
          </a:p>
        </p:txBody>
      </p:sp>
      <p:sp>
        <p:nvSpPr>
          <p:cNvPr id="4" name="Slide Number Placeholder 3"/>
          <p:cNvSpPr>
            <a:spLocks noGrp="1"/>
          </p:cNvSpPr>
          <p:nvPr>
            <p:ph type="sldNum" sz="quarter" idx="5"/>
          </p:nvPr>
        </p:nvSpPr>
        <p:spPr/>
        <p:txBody>
          <a:bodyPr/>
          <a:lstStyle/>
          <a:p>
            <a:fld id="{8F7FA449-773D-417C-8B07-06B778B2D363}" type="slidenum">
              <a:rPr lang="en-US" smtClean="0"/>
              <a:t>7</a:t>
            </a:fld>
            <a:endParaRPr lang="en-US"/>
          </a:p>
        </p:txBody>
      </p:sp>
    </p:spTree>
    <p:extLst>
      <p:ext uri="{BB962C8B-B14F-4D97-AF65-F5344CB8AC3E}">
        <p14:creationId xmlns:p14="http://schemas.microsoft.com/office/powerpoint/2010/main" val="1929553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VIF + correlation matrix of subset of all features </a:t>
            </a:r>
          </a:p>
          <a:p>
            <a:pPr marL="228600" indent="-228600">
              <a:buAutoNum type="arabicParenBoth"/>
            </a:pPr>
            <a:r>
              <a:rPr lang="en-US" dirty="0"/>
              <a:t>Correlations (both most +</a:t>
            </a:r>
            <a:r>
              <a:rPr lang="en-US" dirty="0" err="1"/>
              <a:t>ve</a:t>
            </a:r>
            <a:r>
              <a:rPr lang="en-US" dirty="0"/>
              <a:t> and most –</a:t>
            </a:r>
            <a:r>
              <a:rPr lang="en-US" dirty="0" err="1"/>
              <a:t>ve</a:t>
            </a:r>
            <a:r>
              <a:rPr lang="en-US" dirty="0"/>
              <a:t>). Emphasize that inputs don’t seem to show much correlation by themselves (may need to feature engineer in the future if model does not have good fit)</a:t>
            </a:r>
          </a:p>
        </p:txBody>
      </p:sp>
      <p:sp>
        <p:nvSpPr>
          <p:cNvPr id="4" name="Slide Number Placeholder 3"/>
          <p:cNvSpPr>
            <a:spLocks noGrp="1"/>
          </p:cNvSpPr>
          <p:nvPr>
            <p:ph type="sldNum" sz="quarter" idx="5"/>
          </p:nvPr>
        </p:nvSpPr>
        <p:spPr/>
        <p:txBody>
          <a:bodyPr/>
          <a:lstStyle/>
          <a:p>
            <a:fld id="{8F7FA449-773D-417C-8B07-06B778B2D363}" type="slidenum">
              <a:rPr lang="en-US" smtClean="0"/>
              <a:t>8</a:t>
            </a:fld>
            <a:endParaRPr lang="en-US"/>
          </a:p>
        </p:txBody>
      </p:sp>
    </p:spTree>
    <p:extLst>
      <p:ext uri="{BB962C8B-B14F-4D97-AF65-F5344CB8AC3E}">
        <p14:creationId xmlns:p14="http://schemas.microsoft.com/office/powerpoint/2010/main" val="32066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Summary of data prep and transformations</a:t>
            </a:r>
          </a:p>
        </p:txBody>
      </p:sp>
      <p:sp>
        <p:nvSpPr>
          <p:cNvPr id="4" name="Slide Number Placeholder 3"/>
          <p:cNvSpPr>
            <a:spLocks noGrp="1"/>
          </p:cNvSpPr>
          <p:nvPr>
            <p:ph type="sldNum" sz="quarter" idx="5"/>
          </p:nvPr>
        </p:nvSpPr>
        <p:spPr/>
        <p:txBody>
          <a:bodyPr/>
          <a:lstStyle/>
          <a:p>
            <a:fld id="{8F7FA449-773D-417C-8B07-06B778B2D363}" type="slidenum">
              <a:rPr lang="en-US" smtClean="0"/>
              <a:t>9</a:t>
            </a:fld>
            <a:endParaRPr lang="en-US"/>
          </a:p>
        </p:txBody>
      </p:sp>
    </p:spTree>
    <p:extLst>
      <p:ext uri="{BB962C8B-B14F-4D97-AF65-F5344CB8AC3E}">
        <p14:creationId xmlns:p14="http://schemas.microsoft.com/office/powerpoint/2010/main" val="1630490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Full model – show formula + residual plots, cook’ D, </a:t>
            </a:r>
            <a:r>
              <a:rPr lang="en-US" dirty="0" err="1"/>
              <a:t>etc</a:t>
            </a:r>
            <a:r>
              <a:rPr lang="en-US" dirty="0"/>
              <a:t> to show high influence points. There are lots of them, not possible to analyze manually</a:t>
            </a:r>
          </a:p>
          <a:p>
            <a:pPr marL="228600" indent="-228600">
              <a:buAutoNum type="arabicParenBoth"/>
            </a:pPr>
            <a:r>
              <a:rPr lang="en-US" dirty="0"/>
              <a:t>Checked with expert, all valid points (so can not be removed)</a:t>
            </a:r>
          </a:p>
          <a:p>
            <a:pPr marL="228600" indent="-228600">
              <a:buAutoNum type="arabicParenBoth"/>
            </a:pPr>
            <a:r>
              <a:rPr lang="en-US" dirty="0"/>
              <a:t>Then we checked distribution of features for the points with high Cook’s D vs. normal CD. Some features were statistically different. Maybe these will need to be analyzed to a greater extent later (this would lead into eventual conclusion section)</a:t>
            </a:r>
          </a:p>
          <a:p>
            <a:endParaRPr lang="en-US" dirty="0"/>
          </a:p>
        </p:txBody>
      </p:sp>
      <p:sp>
        <p:nvSpPr>
          <p:cNvPr id="4" name="Slide Number Placeholder 3"/>
          <p:cNvSpPr>
            <a:spLocks noGrp="1"/>
          </p:cNvSpPr>
          <p:nvPr>
            <p:ph type="sldNum" sz="quarter" idx="5"/>
          </p:nvPr>
        </p:nvSpPr>
        <p:spPr/>
        <p:txBody>
          <a:bodyPr/>
          <a:lstStyle/>
          <a:p>
            <a:fld id="{8F7FA449-773D-417C-8B07-06B778B2D363}" type="slidenum">
              <a:rPr lang="en-US" smtClean="0"/>
              <a:t>10</a:t>
            </a:fld>
            <a:endParaRPr lang="en-US"/>
          </a:p>
        </p:txBody>
      </p:sp>
    </p:spTree>
    <p:extLst>
      <p:ext uri="{BB962C8B-B14F-4D97-AF65-F5344CB8AC3E}">
        <p14:creationId xmlns:p14="http://schemas.microsoft.com/office/powerpoint/2010/main" val="4236757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there are many variables, we could have overfitted model</a:t>
            </a:r>
          </a:p>
          <a:p>
            <a:r>
              <a:rPr lang="en-US" dirty="0"/>
              <a:t>Hence, we will go for variables selection + cross validation to prevent overfitting.</a:t>
            </a:r>
          </a:p>
        </p:txBody>
      </p:sp>
      <p:sp>
        <p:nvSpPr>
          <p:cNvPr id="4" name="Slide Number Placeholder 3"/>
          <p:cNvSpPr>
            <a:spLocks noGrp="1"/>
          </p:cNvSpPr>
          <p:nvPr>
            <p:ph type="sldNum" sz="quarter" idx="5"/>
          </p:nvPr>
        </p:nvSpPr>
        <p:spPr/>
        <p:txBody>
          <a:bodyPr/>
          <a:lstStyle/>
          <a:p>
            <a:fld id="{8F7FA449-773D-417C-8B07-06B778B2D363}" type="slidenum">
              <a:rPr lang="en-US" smtClean="0"/>
              <a:t>11</a:t>
            </a:fld>
            <a:endParaRPr lang="en-US"/>
          </a:p>
        </p:txBody>
      </p:sp>
    </p:spTree>
    <p:extLst>
      <p:ext uri="{BB962C8B-B14F-4D97-AF65-F5344CB8AC3E}">
        <p14:creationId xmlns:p14="http://schemas.microsoft.com/office/powerpoint/2010/main" val="384745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right table is needed (with cross validation)</a:t>
            </a:r>
          </a:p>
        </p:txBody>
      </p:sp>
      <p:sp>
        <p:nvSpPr>
          <p:cNvPr id="4" name="Slide Number Placeholder 3"/>
          <p:cNvSpPr>
            <a:spLocks noGrp="1"/>
          </p:cNvSpPr>
          <p:nvPr>
            <p:ph type="sldNum" sz="quarter" idx="5"/>
          </p:nvPr>
        </p:nvSpPr>
        <p:spPr/>
        <p:txBody>
          <a:bodyPr/>
          <a:lstStyle/>
          <a:p>
            <a:fld id="{8F7FA449-773D-417C-8B07-06B778B2D363}" type="slidenum">
              <a:rPr lang="en-US" smtClean="0"/>
              <a:t>12</a:t>
            </a:fld>
            <a:endParaRPr lang="en-US"/>
          </a:p>
        </p:txBody>
      </p:sp>
    </p:spTree>
    <p:extLst>
      <p:ext uri="{BB962C8B-B14F-4D97-AF65-F5344CB8AC3E}">
        <p14:creationId xmlns:p14="http://schemas.microsoft.com/office/powerpoint/2010/main" val="2282444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Feature Selection (show all 5 algorithms only full train set)</a:t>
            </a:r>
          </a:p>
          <a:p>
            <a:pPr marL="228600" indent="-228600">
              <a:buAutoNum type="arabicParenBoth"/>
            </a:pPr>
            <a:r>
              <a:rPr lang="en-US" dirty="0"/>
              <a:t>Show all but make the best Do we show all or only 1-2</a:t>
            </a:r>
          </a:p>
          <a:p>
            <a:pPr marL="228600" indent="-228600">
              <a:buAutoNum type="arabicParenBoth"/>
            </a:pPr>
            <a:r>
              <a:rPr lang="en-US" dirty="0"/>
              <a:t>Need to add selection stepping (RMSE. MAE, R2 vs iterations in variable selection)</a:t>
            </a:r>
          </a:p>
          <a:p>
            <a:pPr marL="228600" indent="-228600">
              <a:buAutoNum type="arabicParenBoth"/>
            </a:pPr>
            <a:r>
              <a:rPr lang="en-US" dirty="0"/>
              <a:t>Comment on model assumptions – normality is not met, equal variance is also questionable – will need domain knowledge to feature engineer to satisfy assumptions</a:t>
            </a:r>
          </a:p>
        </p:txBody>
      </p:sp>
      <p:sp>
        <p:nvSpPr>
          <p:cNvPr id="4" name="Slide Number Placeholder 3"/>
          <p:cNvSpPr>
            <a:spLocks noGrp="1"/>
          </p:cNvSpPr>
          <p:nvPr>
            <p:ph type="sldNum" sz="quarter" idx="5"/>
          </p:nvPr>
        </p:nvSpPr>
        <p:spPr/>
        <p:txBody>
          <a:bodyPr/>
          <a:lstStyle/>
          <a:p>
            <a:fld id="{8F7FA449-773D-417C-8B07-06B778B2D363}" type="slidenum">
              <a:rPr lang="en-US" smtClean="0"/>
              <a:t>13</a:t>
            </a:fld>
            <a:endParaRPr lang="en-US"/>
          </a:p>
        </p:txBody>
      </p:sp>
    </p:spTree>
    <p:extLst>
      <p:ext uri="{BB962C8B-B14F-4D97-AF65-F5344CB8AC3E}">
        <p14:creationId xmlns:p14="http://schemas.microsoft.com/office/powerpoint/2010/main" val="1566507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2DDB-362A-4CA0-8F13-4630A9DC38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9008DD-6534-49E8-9D56-5C1DAF5A7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64027D-B197-4931-89AC-2FD7F3832388}"/>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BB1B8C4D-1220-4D36-8FDC-BE8FF9389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3F344-CEC2-4984-9C2B-6565080C6AC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832806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B7C2-9590-4747-B975-09C08CE9E0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50AEFF-FB6F-4846-8AF9-8036FD9CBD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48541F-3769-4F3C-9177-7A9533173FF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78974EC4-C193-42DC-870A-A1CFA0D8B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280D4-7B52-452F-B501-FFEFE87FFDA8}"/>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756334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6DDD8-4870-43DD-B83B-CE035F8066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A5FE40-42EE-4F31-AABD-A614910FAD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593F97-FE37-488F-A284-3EF14651643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539AF3E5-2BD1-4F26-AC64-A5176D671A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F237E-AB12-417F-9788-70C5764A8DDC}"/>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474450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A597-B2B6-4728-9315-16B89193C6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6F2E5A-4B69-4450-9A8F-B8D183D77B0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C54D8C-C2DE-4C7B-8359-594541DC84A4}"/>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B01A77BC-D0B8-440F-971B-FCBD5105E2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06A17E-2C5C-4DBC-AC6A-7F5BE2C32629}"/>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30451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9E5FE-9BB2-42E7-83E9-6F13CBFD1E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82339E-98F5-4EEF-8C93-E71D51576D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08EB16D-727E-4AE0-AB7F-80FAB0177F8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43495907-FEF3-4B88-B11F-8FD9E6949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39A768-FD7E-4323-94B4-03B01CB7682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93607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82597-3C05-45FD-8F0D-1ABCDB9005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4CCBF-2113-45B1-B4AB-14518C7C9D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F914E7-A2CD-49F1-BBCA-1A25D1C598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EEE2AC-691F-4044-AC70-8EB08E7087D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6" name="Footer Placeholder 5">
            <a:extLst>
              <a:ext uri="{FF2B5EF4-FFF2-40B4-BE49-F238E27FC236}">
                <a16:creationId xmlns:a16="http://schemas.microsoft.com/office/drawing/2014/main" id="{0E24B79F-497A-45C6-B6B9-08DC1FB9B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25F6E-2909-4FE1-9F1D-B3943AB20A7D}"/>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01007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87C4-F21F-4452-8F18-BA079DEC26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E1B183-6D5D-42FD-9083-B4F1448C46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0901CC-272F-4DC1-BDDC-518EDB69C1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698D4F-49FB-4455-9E49-1C51544E0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81E3C2-D7D6-4731-AF2D-B0EBAA47C0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510D97-9203-4760-A0AB-C938206F94EE}"/>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8" name="Footer Placeholder 7">
            <a:extLst>
              <a:ext uri="{FF2B5EF4-FFF2-40B4-BE49-F238E27FC236}">
                <a16:creationId xmlns:a16="http://schemas.microsoft.com/office/drawing/2014/main" id="{319DC1DF-37C9-497E-AB13-ED3374F44D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D6E2A8-793A-48A4-A799-AA5F0DF08E50}"/>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97803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9721E-A609-482A-8976-36D9C84EF9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0F8FB8-79EA-4D20-A3E4-40F13FFAB049}"/>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4" name="Footer Placeholder 3">
            <a:extLst>
              <a:ext uri="{FF2B5EF4-FFF2-40B4-BE49-F238E27FC236}">
                <a16:creationId xmlns:a16="http://schemas.microsoft.com/office/drawing/2014/main" id="{7D468002-0B2E-4067-BBC6-1672EB42F4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EBFFEC-B1F9-42D8-BFF3-98BB98DC2095}"/>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586075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3EBAFB-311D-4C5C-B6C1-7CB606CD6BD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3" name="Footer Placeholder 2">
            <a:extLst>
              <a:ext uri="{FF2B5EF4-FFF2-40B4-BE49-F238E27FC236}">
                <a16:creationId xmlns:a16="http://schemas.microsoft.com/office/drawing/2014/main" id="{635CF5D0-A3AA-435C-8638-691B5C0445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1E6F58-A024-48A3-AE4E-F8B4FADDF991}"/>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2443481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638B-36DE-4E22-9230-F8ABC6E4F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025576-0DA0-497B-AC69-5ADC4A24A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6FB01D-415E-4679-8F3B-1DED666864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F13007-3301-4658-AD87-0F75DBE2325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6" name="Footer Placeholder 5">
            <a:extLst>
              <a:ext uri="{FF2B5EF4-FFF2-40B4-BE49-F238E27FC236}">
                <a16:creationId xmlns:a16="http://schemas.microsoft.com/office/drawing/2014/main" id="{F6F39A36-7FC8-4F6D-8BB8-C97B7F416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951A20-C84A-4D4F-A3EF-52F78FCFF2D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1137366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A78C-8FF8-4E7A-B6A5-4E40C631F9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0F0D88-D0E2-464E-B715-C58232DD7C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1F293B-055D-49CD-8529-8D8D63AC99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1427AF-9E00-4881-B327-D92720258976}"/>
              </a:ext>
            </a:extLst>
          </p:cNvPr>
          <p:cNvSpPr>
            <a:spLocks noGrp="1"/>
          </p:cNvSpPr>
          <p:nvPr>
            <p:ph type="dt" sz="half" idx="10"/>
          </p:nvPr>
        </p:nvSpPr>
        <p:spPr/>
        <p:txBody>
          <a:bodyPr/>
          <a:lstStyle/>
          <a:p>
            <a:fld id="{F938573D-1BC7-4425-A88F-9A84100E2B8D}" type="datetimeFigureOut">
              <a:rPr lang="en-US" smtClean="0"/>
              <a:t>2/13/2019</a:t>
            </a:fld>
            <a:endParaRPr lang="en-US"/>
          </a:p>
        </p:txBody>
      </p:sp>
      <p:sp>
        <p:nvSpPr>
          <p:cNvPr id="6" name="Footer Placeholder 5">
            <a:extLst>
              <a:ext uri="{FF2B5EF4-FFF2-40B4-BE49-F238E27FC236}">
                <a16:creationId xmlns:a16="http://schemas.microsoft.com/office/drawing/2014/main" id="{84763B58-41D4-4D47-87C5-485ED268E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F4E130-8E30-45CF-8744-428CA9144607}"/>
              </a:ext>
            </a:extLst>
          </p:cNvPr>
          <p:cNvSpPr>
            <a:spLocks noGrp="1"/>
          </p:cNvSpPr>
          <p:nvPr>
            <p:ph type="sldNum" sz="quarter" idx="12"/>
          </p:nvPr>
        </p:nvSpPr>
        <p:spPr/>
        <p:txBody>
          <a:bodyPr/>
          <a:lstStyle/>
          <a:p>
            <a:fld id="{6CB3B785-BAE3-4929-8DB5-5A6015FBF932}" type="slidenum">
              <a:rPr lang="en-US" smtClean="0"/>
              <a:t>‹#›</a:t>
            </a:fld>
            <a:endParaRPr lang="en-US"/>
          </a:p>
        </p:txBody>
      </p:sp>
    </p:spTree>
    <p:extLst>
      <p:ext uri="{BB962C8B-B14F-4D97-AF65-F5344CB8AC3E}">
        <p14:creationId xmlns:p14="http://schemas.microsoft.com/office/powerpoint/2010/main" val="332707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7E69D6-0A39-4536-978E-3F54748446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9B2C41B-3676-4590-BDDB-5351B03C4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D38BE-431F-46EE-853D-48B9C7B17D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8573D-1BC7-4425-A88F-9A84100E2B8D}" type="datetimeFigureOut">
              <a:rPr lang="en-US" smtClean="0"/>
              <a:t>2/13/2019</a:t>
            </a:fld>
            <a:endParaRPr lang="en-US"/>
          </a:p>
        </p:txBody>
      </p:sp>
      <p:sp>
        <p:nvSpPr>
          <p:cNvPr id="5" name="Footer Placeholder 4">
            <a:extLst>
              <a:ext uri="{FF2B5EF4-FFF2-40B4-BE49-F238E27FC236}">
                <a16:creationId xmlns:a16="http://schemas.microsoft.com/office/drawing/2014/main" id="{E4D9B927-4C60-4DB1-8802-E18E3E1D70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23B386-F4D8-4D29-ABAC-38E40C8B39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3B785-BAE3-4929-8DB5-5A6015FBF932}" type="slidenum">
              <a:rPr lang="en-US" smtClean="0"/>
              <a:t>‹#›</a:t>
            </a:fld>
            <a:endParaRPr lang="en-US"/>
          </a:p>
        </p:txBody>
      </p:sp>
    </p:spTree>
    <p:extLst>
      <p:ext uri="{BB962C8B-B14F-4D97-AF65-F5344CB8AC3E}">
        <p14:creationId xmlns:p14="http://schemas.microsoft.com/office/powerpoint/2010/main" val="144835037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sv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4.png"/><Relationship Id="rId7" Type="http://schemas.openxmlformats.org/officeDocument/2006/relationships/diagramData" Target="../diagrams/data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diagramDrawing" Target="../diagrams/drawing2.xml"/><Relationship Id="rId5" Type="http://schemas.openxmlformats.org/officeDocument/2006/relationships/image" Target="../media/image6.png"/><Relationship Id="rId10" Type="http://schemas.openxmlformats.org/officeDocument/2006/relationships/diagramColors" Target="../diagrams/colors2.xml"/><Relationship Id="rId4" Type="http://schemas.openxmlformats.org/officeDocument/2006/relationships/image" Target="../media/image5.png"/><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QuickStyle" Target="../diagrams/quickStyle3.xml"/><Relationship Id="rId3" Type="http://schemas.openxmlformats.org/officeDocument/2006/relationships/image" Target="../media/image8.png"/><Relationship Id="rId7" Type="http://schemas.openxmlformats.org/officeDocument/2006/relationships/image" Target="../media/image7.png"/><Relationship Id="rId12"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diagramData" Target="../diagrams/data3.xml"/><Relationship Id="rId5" Type="http://schemas.openxmlformats.org/officeDocument/2006/relationships/image" Target="../media/image10.png"/><Relationship Id="rId15" Type="http://schemas.microsoft.com/office/2007/relationships/diagramDrawing" Target="../diagrams/drawing3.xml"/><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 Id="rId14" Type="http://schemas.openxmlformats.org/officeDocument/2006/relationships/diagramColors" Target="../diagrams/colors3.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image" Target="../media/image18.png"/><Relationship Id="rId5" Type="http://schemas.openxmlformats.org/officeDocument/2006/relationships/diagramQuickStyle" Target="../diagrams/quickStyle4.xml"/><Relationship Id="rId10" Type="http://schemas.openxmlformats.org/officeDocument/2006/relationships/image" Target="../media/image17.png"/><Relationship Id="rId4" Type="http://schemas.openxmlformats.org/officeDocument/2006/relationships/diagramLayout" Target="../diagrams/layout4.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Colors" Target="../diagrams/colors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QuickStyle" Target="../diagrams/quickStyle6.xml"/><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Layout" Target="../diagrams/layout6.xml"/><Relationship Id="rId5" Type="http://schemas.openxmlformats.org/officeDocument/2006/relationships/diagramQuickStyle" Target="../diagrams/quickStyle5.xml"/><Relationship Id="rId15" Type="http://schemas.openxmlformats.org/officeDocument/2006/relationships/image" Target="../media/image23.png"/><Relationship Id="rId10" Type="http://schemas.openxmlformats.org/officeDocument/2006/relationships/diagramData" Target="../diagrams/data6.xml"/><Relationship Id="rId4" Type="http://schemas.openxmlformats.org/officeDocument/2006/relationships/diagramLayout" Target="../diagrams/layout5.xml"/><Relationship Id="rId9" Type="http://schemas.openxmlformats.org/officeDocument/2006/relationships/image" Target="../media/image22.jpeg"/><Relationship Id="rId14"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 name="Subtitle 2">
            <a:extLst>
              <a:ext uri="{FF2B5EF4-FFF2-40B4-BE49-F238E27FC236}">
                <a16:creationId xmlns:a16="http://schemas.microsoft.com/office/drawing/2014/main" id="{DE42B396-25B8-4086-AEBB-1A635274BD6D}"/>
              </a:ext>
            </a:extLst>
          </p:cNvPr>
          <p:cNvSpPr>
            <a:spLocks noGrp="1"/>
          </p:cNvSpPr>
          <p:nvPr>
            <p:ph type="subTitle" idx="1"/>
          </p:nvPr>
        </p:nvSpPr>
        <p:spPr>
          <a:xfrm>
            <a:off x="1524000" y="4495800"/>
            <a:ext cx="9144000" cy="762000"/>
          </a:xfrm>
        </p:spPr>
        <p:txBody>
          <a:bodyPr>
            <a:normAutofit/>
          </a:bodyPr>
          <a:lstStyle/>
          <a:p>
            <a:r>
              <a:rPr lang="en-US" dirty="0"/>
              <a:t>Joanna Duran, Nikhil Gupta, Max Moro</a:t>
            </a:r>
            <a:endParaRPr lang="en-US" sz="1800" dirty="0"/>
          </a:p>
        </p:txBody>
      </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52D4B30-9622-4DDD-BB14-9F791D80F094}"/>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Integrated Circuits Manufacturing Process Model</a:t>
            </a:r>
          </a:p>
        </p:txBody>
      </p:sp>
    </p:spTree>
    <p:extLst>
      <p:ext uri="{BB962C8B-B14F-4D97-AF65-F5344CB8AC3E}">
        <p14:creationId xmlns:p14="http://schemas.microsoft.com/office/powerpoint/2010/main" val="2799743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821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0182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0F397C3-7859-4D04-A84A-D7D7F95B6421}"/>
              </a:ext>
            </a:extLst>
          </p:cNvPr>
          <p:cNvPicPr>
            <a:picLocks noChangeAspect="1"/>
          </p:cNvPicPr>
          <p:nvPr/>
        </p:nvPicPr>
        <p:blipFill>
          <a:blip r:embed="rId3"/>
          <a:stretch>
            <a:fillRect/>
          </a:stretch>
        </p:blipFill>
        <p:spPr>
          <a:xfrm>
            <a:off x="320040" y="180837"/>
            <a:ext cx="5455917" cy="3546346"/>
          </a:xfrm>
          <a:prstGeom prst="rect">
            <a:avLst/>
          </a:prstGeom>
        </p:spPr>
      </p:pic>
      <p:pic>
        <p:nvPicPr>
          <p:cNvPr id="8" name="Picture 7">
            <a:extLst>
              <a:ext uri="{FF2B5EF4-FFF2-40B4-BE49-F238E27FC236}">
                <a16:creationId xmlns:a16="http://schemas.microsoft.com/office/drawing/2014/main" id="{B241B979-AEC7-4873-8E20-B1A93A39C5CF}"/>
              </a:ext>
            </a:extLst>
          </p:cNvPr>
          <p:cNvPicPr>
            <a:picLocks noChangeAspect="1"/>
          </p:cNvPicPr>
          <p:nvPr/>
        </p:nvPicPr>
        <p:blipFill>
          <a:blip r:embed="rId4"/>
          <a:stretch>
            <a:fillRect/>
          </a:stretch>
        </p:blipFill>
        <p:spPr>
          <a:xfrm>
            <a:off x="6416043" y="1558994"/>
            <a:ext cx="5455917" cy="3478147"/>
          </a:xfrm>
          <a:prstGeom prst="rect">
            <a:avLst/>
          </a:prstGeom>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532" y="5223063"/>
            <a:ext cx="299085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516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966952" y="1204108"/>
            <a:ext cx="2669406" cy="1781175"/>
          </a:xfrm>
        </p:spPr>
        <p:txBody>
          <a:bodyPr>
            <a:norm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Model</a:t>
            </a:r>
          </a:p>
        </p:txBody>
      </p:sp>
      <p:pic>
        <p:nvPicPr>
          <p:cNvPr id="43" name="Picture 42">
            <a:extLst>
              <a:ext uri="{FF2B5EF4-FFF2-40B4-BE49-F238E27FC236}">
                <a16:creationId xmlns:a16="http://schemas.microsoft.com/office/drawing/2014/main" id="{C241241A-633F-436A-86AE-EBC96766F306}"/>
              </a:ext>
            </a:extLst>
          </p:cNvPr>
          <p:cNvPicPr>
            <a:picLocks noChangeAspect="1"/>
          </p:cNvPicPr>
          <p:nvPr/>
        </p:nvPicPr>
        <p:blipFill>
          <a:blip r:embed="rId3"/>
          <a:stretch>
            <a:fillRect/>
          </a:stretch>
        </p:blipFill>
        <p:spPr>
          <a:xfrm>
            <a:off x="150726" y="1974523"/>
            <a:ext cx="1978825" cy="1395019"/>
          </a:xfrm>
          <a:prstGeom prst="rect">
            <a:avLst/>
          </a:prstGeom>
        </p:spPr>
      </p:pic>
      <p:pic>
        <p:nvPicPr>
          <p:cNvPr id="44" name="Picture 43">
            <a:extLst>
              <a:ext uri="{FF2B5EF4-FFF2-40B4-BE49-F238E27FC236}">
                <a16:creationId xmlns:a16="http://schemas.microsoft.com/office/drawing/2014/main" id="{32D16120-6683-4E6E-9151-1833DFDF09C8}"/>
              </a:ext>
            </a:extLst>
          </p:cNvPr>
          <p:cNvPicPr>
            <a:picLocks noChangeAspect="1"/>
          </p:cNvPicPr>
          <p:nvPr/>
        </p:nvPicPr>
        <p:blipFill>
          <a:blip r:embed="rId4"/>
          <a:stretch>
            <a:fillRect/>
          </a:stretch>
        </p:blipFill>
        <p:spPr>
          <a:xfrm>
            <a:off x="2174192" y="1975795"/>
            <a:ext cx="1362104" cy="1304901"/>
          </a:xfrm>
          <a:prstGeom prst="rect">
            <a:avLst/>
          </a:prstGeom>
        </p:spPr>
      </p:pic>
      <p:pic>
        <p:nvPicPr>
          <p:cNvPr id="45" name="Picture 44">
            <a:extLst>
              <a:ext uri="{FF2B5EF4-FFF2-40B4-BE49-F238E27FC236}">
                <a16:creationId xmlns:a16="http://schemas.microsoft.com/office/drawing/2014/main" id="{B17D474A-306E-4E13-B09C-A61018C98096}"/>
              </a:ext>
            </a:extLst>
          </p:cNvPr>
          <p:cNvPicPr>
            <a:picLocks noChangeAspect="1"/>
          </p:cNvPicPr>
          <p:nvPr/>
        </p:nvPicPr>
        <p:blipFill>
          <a:blip r:embed="rId5"/>
          <a:stretch>
            <a:fillRect/>
          </a:stretch>
        </p:blipFill>
        <p:spPr>
          <a:xfrm>
            <a:off x="150726" y="3723344"/>
            <a:ext cx="2017797" cy="1414802"/>
          </a:xfrm>
          <a:prstGeom prst="rect">
            <a:avLst/>
          </a:prstGeom>
        </p:spPr>
      </p:pic>
      <p:pic>
        <p:nvPicPr>
          <p:cNvPr id="46" name="Picture 45">
            <a:extLst>
              <a:ext uri="{FF2B5EF4-FFF2-40B4-BE49-F238E27FC236}">
                <a16:creationId xmlns:a16="http://schemas.microsoft.com/office/drawing/2014/main" id="{E1F2405D-F5B6-4DB6-903D-A2C9C01DF444}"/>
              </a:ext>
            </a:extLst>
          </p:cNvPr>
          <p:cNvPicPr>
            <a:picLocks noChangeAspect="1"/>
          </p:cNvPicPr>
          <p:nvPr/>
        </p:nvPicPr>
        <p:blipFill>
          <a:blip r:embed="rId6"/>
          <a:stretch>
            <a:fillRect/>
          </a:stretch>
        </p:blipFill>
        <p:spPr>
          <a:xfrm>
            <a:off x="2209685" y="3723100"/>
            <a:ext cx="1298498" cy="1327837"/>
          </a:xfrm>
          <a:prstGeom prst="rect">
            <a:avLst/>
          </a:prstGeom>
        </p:spPr>
      </p:pic>
      <p:pic>
        <p:nvPicPr>
          <p:cNvPr id="47" name="Picture 46">
            <a:extLst>
              <a:ext uri="{FF2B5EF4-FFF2-40B4-BE49-F238E27FC236}">
                <a16:creationId xmlns:a16="http://schemas.microsoft.com/office/drawing/2014/main" id="{DA3CD87C-D061-468F-BB9D-134A52FD2E8B}"/>
              </a:ext>
            </a:extLst>
          </p:cNvPr>
          <p:cNvPicPr>
            <a:picLocks noChangeAspect="1"/>
          </p:cNvPicPr>
          <p:nvPr/>
        </p:nvPicPr>
        <p:blipFill>
          <a:blip r:embed="rId7"/>
          <a:stretch>
            <a:fillRect/>
          </a:stretch>
        </p:blipFill>
        <p:spPr>
          <a:xfrm>
            <a:off x="4330152" y="369242"/>
            <a:ext cx="1998312" cy="1364905"/>
          </a:xfrm>
          <a:prstGeom prst="rect">
            <a:avLst/>
          </a:prstGeom>
        </p:spPr>
      </p:pic>
      <p:pic>
        <p:nvPicPr>
          <p:cNvPr id="48" name="Picture 47">
            <a:extLst>
              <a:ext uri="{FF2B5EF4-FFF2-40B4-BE49-F238E27FC236}">
                <a16:creationId xmlns:a16="http://schemas.microsoft.com/office/drawing/2014/main" id="{D9357BAD-9998-4F5D-8663-1798B84755F5}"/>
              </a:ext>
            </a:extLst>
          </p:cNvPr>
          <p:cNvPicPr>
            <a:picLocks noChangeAspect="1"/>
          </p:cNvPicPr>
          <p:nvPr/>
        </p:nvPicPr>
        <p:blipFill>
          <a:blip r:embed="rId8"/>
          <a:stretch>
            <a:fillRect/>
          </a:stretch>
        </p:blipFill>
        <p:spPr>
          <a:xfrm>
            <a:off x="6381962" y="381581"/>
            <a:ext cx="1347065" cy="1312844"/>
          </a:xfrm>
          <a:prstGeom prst="rect">
            <a:avLst/>
          </a:prstGeom>
        </p:spPr>
      </p:pic>
      <p:pic>
        <p:nvPicPr>
          <p:cNvPr id="49" name="Picture 48">
            <a:extLst>
              <a:ext uri="{FF2B5EF4-FFF2-40B4-BE49-F238E27FC236}">
                <a16:creationId xmlns:a16="http://schemas.microsoft.com/office/drawing/2014/main" id="{805E3099-37B7-472B-A8D8-6772E5A2C522}"/>
              </a:ext>
            </a:extLst>
          </p:cNvPr>
          <p:cNvPicPr>
            <a:picLocks noChangeAspect="1"/>
          </p:cNvPicPr>
          <p:nvPr/>
        </p:nvPicPr>
        <p:blipFill>
          <a:blip r:embed="rId9"/>
          <a:stretch>
            <a:fillRect/>
          </a:stretch>
        </p:blipFill>
        <p:spPr>
          <a:xfrm>
            <a:off x="4310667" y="1978904"/>
            <a:ext cx="2017797" cy="1397951"/>
          </a:xfrm>
          <a:prstGeom prst="rect">
            <a:avLst/>
          </a:prstGeom>
        </p:spPr>
      </p:pic>
      <p:pic>
        <p:nvPicPr>
          <p:cNvPr id="50" name="Picture 49">
            <a:extLst>
              <a:ext uri="{FF2B5EF4-FFF2-40B4-BE49-F238E27FC236}">
                <a16:creationId xmlns:a16="http://schemas.microsoft.com/office/drawing/2014/main" id="{BCF5BB55-212A-4214-8D96-45BD369A07CB}"/>
              </a:ext>
            </a:extLst>
          </p:cNvPr>
          <p:cNvPicPr>
            <a:picLocks noChangeAspect="1"/>
          </p:cNvPicPr>
          <p:nvPr/>
        </p:nvPicPr>
        <p:blipFill>
          <a:blip r:embed="rId10"/>
          <a:stretch>
            <a:fillRect/>
          </a:stretch>
        </p:blipFill>
        <p:spPr>
          <a:xfrm>
            <a:off x="6381962" y="1971807"/>
            <a:ext cx="1412470" cy="1452054"/>
          </a:xfrm>
          <a:prstGeom prst="rect">
            <a:avLst/>
          </a:prstGeom>
        </p:spPr>
      </p:pic>
      <p:pic>
        <p:nvPicPr>
          <p:cNvPr id="51" name="Picture 50">
            <a:extLst>
              <a:ext uri="{FF2B5EF4-FFF2-40B4-BE49-F238E27FC236}">
                <a16:creationId xmlns:a16="http://schemas.microsoft.com/office/drawing/2014/main" id="{BCD36425-0CFD-4B8B-8189-565FD4114B7E}"/>
              </a:ext>
            </a:extLst>
          </p:cNvPr>
          <p:cNvPicPr>
            <a:picLocks noChangeAspect="1"/>
          </p:cNvPicPr>
          <p:nvPr/>
        </p:nvPicPr>
        <p:blipFill>
          <a:blip r:embed="rId11"/>
          <a:stretch>
            <a:fillRect/>
          </a:stretch>
        </p:blipFill>
        <p:spPr>
          <a:xfrm>
            <a:off x="4349640" y="3752081"/>
            <a:ext cx="1978824" cy="1387153"/>
          </a:xfrm>
          <a:prstGeom prst="rect">
            <a:avLst/>
          </a:prstGeom>
        </p:spPr>
      </p:pic>
      <p:pic>
        <p:nvPicPr>
          <p:cNvPr id="52" name="Picture 51">
            <a:extLst>
              <a:ext uri="{FF2B5EF4-FFF2-40B4-BE49-F238E27FC236}">
                <a16:creationId xmlns:a16="http://schemas.microsoft.com/office/drawing/2014/main" id="{E6516E84-742F-4A8A-818D-020BD5F6303B}"/>
              </a:ext>
            </a:extLst>
          </p:cNvPr>
          <p:cNvPicPr>
            <a:picLocks noChangeAspect="1"/>
          </p:cNvPicPr>
          <p:nvPr/>
        </p:nvPicPr>
        <p:blipFill>
          <a:blip r:embed="rId12"/>
          <a:stretch>
            <a:fillRect/>
          </a:stretch>
        </p:blipFill>
        <p:spPr>
          <a:xfrm>
            <a:off x="6394433" y="3740564"/>
            <a:ext cx="1481160" cy="1436354"/>
          </a:xfrm>
          <a:prstGeom prst="rect">
            <a:avLst/>
          </a:prstGeom>
        </p:spPr>
      </p:pic>
      <p:pic>
        <p:nvPicPr>
          <p:cNvPr id="53" name="Picture 52">
            <a:extLst>
              <a:ext uri="{FF2B5EF4-FFF2-40B4-BE49-F238E27FC236}">
                <a16:creationId xmlns:a16="http://schemas.microsoft.com/office/drawing/2014/main" id="{A0598D94-1886-4A34-A531-7810637971E0}"/>
              </a:ext>
            </a:extLst>
          </p:cNvPr>
          <p:cNvPicPr>
            <a:picLocks noChangeAspect="1"/>
          </p:cNvPicPr>
          <p:nvPr/>
        </p:nvPicPr>
        <p:blipFill>
          <a:blip r:embed="rId13"/>
          <a:stretch>
            <a:fillRect/>
          </a:stretch>
        </p:blipFill>
        <p:spPr>
          <a:xfrm>
            <a:off x="8408093" y="301517"/>
            <a:ext cx="2003228" cy="1387153"/>
          </a:xfrm>
          <a:prstGeom prst="rect">
            <a:avLst/>
          </a:prstGeom>
        </p:spPr>
      </p:pic>
      <p:pic>
        <p:nvPicPr>
          <p:cNvPr id="54" name="Picture 53">
            <a:extLst>
              <a:ext uri="{FF2B5EF4-FFF2-40B4-BE49-F238E27FC236}">
                <a16:creationId xmlns:a16="http://schemas.microsoft.com/office/drawing/2014/main" id="{2A3E47BD-20DA-47E4-BD8E-14FAC661E833}"/>
              </a:ext>
            </a:extLst>
          </p:cNvPr>
          <p:cNvPicPr>
            <a:picLocks noChangeAspect="1"/>
          </p:cNvPicPr>
          <p:nvPr/>
        </p:nvPicPr>
        <p:blipFill>
          <a:blip r:embed="rId14"/>
          <a:stretch>
            <a:fillRect/>
          </a:stretch>
        </p:blipFill>
        <p:spPr>
          <a:xfrm>
            <a:off x="10453530" y="315142"/>
            <a:ext cx="1589120" cy="1097038"/>
          </a:xfrm>
          <a:prstGeom prst="rect">
            <a:avLst/>
          </a:prstGeom>
        </p:spPr>
      </p:pic>
      <p:pic>
        <p:nvPicPr>
          <p:cNvPr id="55" name="Picture 54">
            <a:extLst>
              <a:ext uri="{FF2B5EF4-FFF2-40B4-BE49-F238E27FC236}">
                <a16:creationId xmlns:a16="http://schemas.microsoft.com/office/drawing/2014/main" id="{03C623DE-363F-4CAD-8ACC-DE3C5ACB5571}"/>
              </a:ext>
            </a:extLst>
          </p:cNvPr>
          <p:cNvPicPr>
            <a:picLocks noChangeAspect="1"/>
          </p:cNvPicPr>
          <p:nvPr/>
        </p:nvPicPr>
        <p:blipFill>
          <a:blip r:embed="rId15"/>
          <a:stretch>
            <a:fillRect/>
          </a:stretch>
        </p:blipFill>
        <p:spPr>
          <a:xfrm>
            <a:off x="8411868" y="1976997"/>
            <a:ext cx="1998311" cy="1441767"/>
          </a:xfrm>
          <a:prstGeom prst="rect">
            <a:avLst/>
          </a:prstGeom>
        </p:spPr>
      </p:pic>
      <p:pic>
        <p:nvPicPr>
          <p:cNvPr id="56" name="Picture 55">
            <a:extLst>
              <a:ext uri="{FF2B5EF4-FFF2-40B4-BE49-F238E27FC236}">
                <a16:creationId xmlns:a16="http://schemas.microsoft.com/office/drawing/2014/main" id="{18135BBC-024B-40B0-A4BA-906FA9392504}"/>
              </a:ext>
            </a:extLst>
          </p:cNvPr>
          <p:cNvPicPr>
            <a:picLocks noChangeAspect="1"/>
          </p:cNvPicPr>
          <p:nvPr/>
        </p:nvPicPr>
        <p:blipFill>
          <a:blip r:embed="rId16"/>
          <a:stretch>
            <a:fillRect/>
          </a:stretch>
        </p:blipFill>
        <p:spPr>
          <a:xfrm>
            <a:off x="10453530" y="1975510"/>
            <a:ext cx="1621246" cy="1102598"/>
          </a:xfrm>
          <a:prstGeom prst="rect">
            <a:avLst/>
          </a:prstGeom>
        </p:spPr>
      </p:pic>
      <p:pic>
        <p:nvPicPr>
          <p:cNvPr id="57" name="Picture 56">
            <a:extLst>
              <a:ext uri="{FF2B5EF4-FFF2-40B4-BE49-F238E27FC236}">
                <a16:creationId xmlns:a16="http://schemas.microsoft.com/office/drawing/2014/main" id="{C2E97C09-0CAF-4A61-B3EA-865A883491E7}"/>
              </a:ext>
            </a:extLst>
          </p:cNvPr>
          <p:cNvPicPr>
            <a:picLocks noChangeAspect="1"/>
          </p:cNvPicPr>
          <p:nvPr/>
        </p:nvPicPr>
        <p:blipFill>
          <a:blip r:embed="rId17"/>
          <a:stretch>
            <a:fillRect/>
          </a:stretch>
        </p:blipFill>
        <p:spPr>
          <a:xfrm>
            <a:off x="8408093" y="3725037"/>
            <a:ext cx="2012854" cy="1416267"/>
          </a:xfrm>
          <a:prstGeom prst="rect">
            <a:avLst/>
          </a:prstGeom>
        </p:spPr>
      </p:pic>
      <p:pic>
        <p:nvPicPr>
          <p:cNvPr id="58" name="Picture 57">
            <a:extLst>
              <a:ext uri="{FF2B5EF4-FFF2-40B4-BE49-F238E27FC236}">
                <a16:creationId xmlns:a16="http://schemas.microsoft.com/office/drawing/2014/main" id="{C3DB6491-A255-4B9E-AA78-CB9FC5A762CA}"/>
              </a:ext>
            </a:extLst>
          </p:cNvPr>
          <p:cNvPicPr>
            <a:picLocks noChangeAspect="1"/>
          </p:cNvPicPr>
          <p:nvPr/>
        </p:nvPicPr>
        <p:blipFill>
          <a:blip r:embed="rId18"/>
          <a:stretch>
            <a:fillRect/>
          </a:stretch>
        </p:blipFill>
        <p:spPr>
          <a:xfrm>
            <a:off x="10475627" y="3735660"/>
            <a:ext cx="1612679" cy="1142104"/>
          </a:xfrm>
          <a:prstGeom prst="rect">
            <a:avLst/>
          </a:prstGeom>
        </p:spPr>
      </p:pic>
      <p:pic>
        <p:nvPicPr>
          <p:cNvPr id="59" name="Picture 58">
            <a:extLst>
              <a:ext uri="{FF2B5EF4-FFF2-40B4-BE49-F238E27FC236}">
                <a16:creationId xmlns:a16="http://schemas.microsoft.com/office/drawing/2014/main" id="{73A87234-0124-4837-BA5F-5698908A7E5D}"/>
              </a:ext>
            </a:extLst>
          </p:cNvPr>
          <p:cNvPicPr>
            <a:picLocks noChangeAspect="1"/>
          </p:cNvPicPr>
          <p:nvPr/>
        </p:nvPicPr>
        <p:blipFill>
          <a:blip r:embed="rId19"/>
          <a:stretch>
            <a:fillRect/>
          </a:stretch>
        </p:blipFill>
        <p:spPr>
          <a:xfrm>
            <a:off x="8408093" y="5410846"/>
            <a:ext cx="1998312" cy="1411836"/>
          </a:xfrm>
          <a:prstGeom prst="rect">
            <a:avLst/>
          </a:prstGeom>
        </p:spPr>
      </p:pic>
      <p:pic>
        <p:nvPicPr>
          <p:cNvPr id="60" name="Picture 59">
            <a:extLst>
              <a:ext uri="{FF2B5EF4-FFF2-40B4-BE49-F238E27FC236}">
                <a16:creationId xmlns:a16="http://schemas.microsoft.com/office/drawing/2014/main" id="{366CCB1E-3324-438E-8281-4202C310DD1F}"/>
              </a:ext>
            </a:extLst>
          </p:cNvPr>
          <p:cNvPicPr>
            <a:picLocks noChangeAspect="1"/>
          </p:cNvPicPr>
          <p:nvPr/>
        </p:nvPicPr>
        <p:blipFill>
          <a:blip r:embed="rId20"/>
          <a:stretch>
            <a:fillRect/>
          </a:stretch>
        </p:blipFill>
        <p:spPr>
          <a:xfrm>
            <a:off x="10459368" y="5405950"/>
            <a:ext cx="1687637" cy="1168487"/>
          </a:xfrm>
          <a:prstGeom prst="rect">
            <a:avLst/>
          </a:prstGeom>
        </p:spPr>
      </p:pic>
      <p:pic>
        <p:nvPicPr>
          <p:cNvPr id="1027" name="Picture 3"/>
          <p:cNvPicPr>
            <a:picLocks noChangeAspect="1" noChangeArrowheads="1"/>
          </p:cNvPicPr>
          <p:nvPr/>
        </p:nvPicPr>
        <p:blipFill rotWithShape="1">
          <a:blip r:embed="rId21">
            <a:extLst>
              <a:ext uri="{28A0092B-C50C-407E-A947-70E740481C1C}">
                <a14:useLocalDpi xmlns:a14="http://schemas.microsoft.com/office/drawing/2010/main" val="0"/>
              </a:ext>
            </a:extLst>
          </a:blip>
          <a:srcRect b="15296"/>
          <a:stretch/>
        </p:blipFill>
        <p:spPr bwMode="auto">
          <a:xfrm>
            <a:off x="2031609" y="5251894"/>
            <a:ext cx="3522833" cy="138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0" y="1684558"/>
            <a:ext cx="3793026"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Forward Selection with CV (w/ full train)</a:t>
            </a:r>
          </a:p>
        </p:txBody>
      </p:sp>
      <p:sp>
        <p:nvSpPr>
          <p:cNvPr id="5" name="Rectangle 4"/>
          <p:cNvSpPr/>
          <p:nvPr/>
        </p:nvSpPr>
        <p:spPr>
          <a:xfrm>
            <a:off x="24388" y="3465794"/>
            <a:ext cx="4114909"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Forward Selection with CV (w/ filtered train)</a:t>
            </a:r>
          </a:p>
        </p:txBody>
      </p:sp>
      <p:sp>
        <p:nvSpPr>
          <p:cNvPr id="6" name="Rectangle 5"/>
          <p:cNvSpPr/>
          <p:nvPr/>
        </p:nvSpPr>
        <p:spPr>
          <a:xfrm>
            <a:off x="3985637" y="34813"/>
            <a:ext cx="4088555"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Backward Elimination with CV (w/ full train)</a:t>
            </a:r>
          </a:p>
        </p:txBody>
      </p:sp>
      <p:sp>
        <p:nvSpPr>
          <p:cNvPr id="7" name="Rectangle 6"/>
          <p:cNvSpPr/>
          <p:nvPr/>
        </p:nvSpPr>
        <p:spPr>
          <a:xfrm>
            <a:off x="3944157" y="1686901"/>
            <a:ext cx="4410438"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Backward Elimination with CV (w/ filtered train)</a:t>
            </a:r>
          </a:p>
        </p:txBody>
      </p:sp>
      <p:sp>
        <p:nvSpPr>
          <p:cNvPr id="8" name="Rectangle 7"/>
          <p:cNvSpPr/>
          <p:nvPr/>
        </p:nvSpPr>
        <p:spPr>
          <a:xfrm>
            <a:off x="4093080" y="3475364"/>
            <a:ext cx="3752694"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Stepwise Selection with CV (w/ full train)</a:t>
            </a:r>
          </a:p>
        </p:txBody>
      </p:sp>
      <p:sp>
        <p:nvSpPr>
          <p:cNvPr id="9" name="Rectangle 8"/>
          <p:cNvSpPr/>
          <p:nvPr/>
        </p:nvSpPr>
        <p:spPr>
          <a:xfrm>
            <a:off x="8782819" y="22944"/>
            <a:ext cx="264207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LASSO with CV (w/ full train)</a:t>
            </a:r>
          </a:p>
        </p:txBody>
      </p:sp>
      <p:sp>
        <p:nvSpPr>
          <p:cNvPr id="10" name="Rectangle 9"/>
          <p:cNvSpPr/>
          <p:nvPr/>
        </p:nvSpPr>
        <p:spPr>
          <a:xfrm>
            <a:off x="8714788" y="1681860"/>
            <a:ext cx="2963953"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LASSO with CV (w/ filtered train)</a:t>
            </a:r>
          </a:p>
        </p:txBody>
      </p:sp>
      <p:sp>
        <p:nvSpPr>
          <p:cNvPr id="11" name="Rectangle 10"/>
          <p:cNvSpPr/>
          <p:nvPr/>
        </p:nvSpPr>
        <p:spPr>
          <a:xfrm>
            <a:off x="9065319" y="3478041"/>
            <a:ext cx="2534540"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LARS with CV (w/ full train)</a:t>
            </a:r>
          </a:p>
        </p:txBody>
      </p:sp>
      <p:sp>
        <p:nvSpPr>
          <p:cNvPr id="13" name="Rectangle 12"/>
          <p:cNvSpPr/>
          <p:nvPr/>
        </p:nvSpPr>
        <p:spPr>
          <a:xfrm>
            <a:off x="8822318" y="5098006"/>
            <a:ext cx="2856423" cy="307777"/>
          </a:xfrm>
          <a:prstGeom prst="rect">
            <a:avLst/>
          </a:prstGeom>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400" b="1" cap="all" dirty="0">
                <a:ln w="0"/>
                <a:solidFill>
                  <a:schemeClr val="accent2">
                    <a:lumMod val="75000"/>
                  </a:schemeClr>
                </a:solidFill>
                <a:effectLst/>
              </a:rPr>
              <a:t>LARS with CV (w/ filtered train)</a:t>
            </a:r>
          </a:p>
        </p:txBody>
      </p:sp>
      <p:pic>
        <p:nvPicPr>
          <p:cNvPr id="1030" name="Picture 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5428" y="176832"/>
            <a:ext cx="2377288" cy="128064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323456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Analysis</a:t>
            </a:r>
          </a:p>
        </p:txBody>
      </p:sp>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966951" y="3355130"/>
            <a:ext cx="2669407" cy="2427333"/>
          </a:xfrm>
        </p:spPr>
        <p:txBody>
          <a:bodyPr>
            <a:normAutofit/>
          </a:bodyPr>
          <a:lstStyle/>
          <a:p>
            <a:endParaRPr lang="en-US" sz="1600"/>
          </a:p>
        </p:txBody>
      </p:sp>
      <p:pic>
        <p:nvPicPr>
          <p:cNvPr id="6" name="Picture 5">
            <a:extLst>
              <a:ext uri="{FF2B5EF4-FFF2-40B4-BE49-F238E27FC236}">
                <a16:creationId xmlns:a16="http://schemas.microsoft.com/office/drawing/2014/main" id="{7083DA4A-D9EF-4B0E-8B8D-8C67E9A588AD}"/>
              </a:ext>
            </a:extLst>
          </p:cNvPr>
          <p:cNvPicPr>
            <a:picLocks noChangeAspect="1"/>
          </p:cNvPicPr>
          <p:nvPr/>
        </p:nvPicPr>
        <p:blipFill>
          <a:blip r:embed="rId3"/>
          <a:stretch>
            <a:fillRect/>
          </a:stretch>
        </p:blipFill>
        <p:spPr>
          <a:xfrm>
            <a:off x="5588895" y="1542245"/>
            <a:ext cx="6202070" cy="3519152"/>
          </a:xfrm>
          <a:prstGeom prst="rect">
            <a:avLst/>
          </a:prstGeom>
        </p:spPr>
      </p:pic>
    </p:spTree>
    <p:extLst>
      <p:ext uri="{BB962C8B-B14F-4D97-AF65-F5344CB8AC3E}">
        <p14:creationId xmlns:p14="http://schemas.microsoft.com/office/powerpoint/2010/main" val="1101884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2498-4950-4167-927C-2B5101ED19A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8E2071F-48AD-4141-8A33-E4DF831D44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89844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p:txBody>
          <a:bodyPr/>
          <a:lstStyle/>
          <a:p>
            <a:r>
              <a:rPr lang="en-US" dirty="0">
                <a:solidFill>
                  <a:srgbClr val="FF0000"/>
                </a:solidFill>
              </a:rPr>
              <a:t>Analysis</a:t>
            </a:r>
          </a:p>
        </p:txBody>
      </p:sp>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p:txBody>
          <a:bodyPr>
            <a:normAutofit fontScale="62500" lnSpcReduction="20000"/>
          </a:bodyPr>
          <a:lstStyle/>
          <a:p>
            <a:pPr marL="45720" indent="0" fontAlgn="auto">
              <a:spcAft>
                <a:spcPts val="0"/>
              </a:spcAft>
              <a:buFont typeface="Wingdings 2" panose="05020102010507070707" pitchFamily="18" charset="2"/>
              <a:buNone/>
              <a:defRPr/>
            </a:pPr>
            <a:r>
              <a:rPr lang="en-US" dirty="0">
                <a:solidFill>
                  <a:srgbClr val="FF0000"/>
                </a:solidFill>
              </a:rPr>
              <a:t>Depends on the data and objective</a:t>
            </a:r>
          </a:p>
          <a:p>
            <a:pPr marL="274320" fontAlgn="auto">
              <a:spcAft>
                <a:spcPts val="0"/>
              </a:spcAft>
              <a:defRPr/>
            </a:pPr>
            <a:r>
              <a:rPr lang="en-US" dirty="0">
                <a:solidFill>
                  <a:srgbClr val="FF0000"/>
                </a:solidFill>
              </a:rPr>
              <a:t>EDA – See paper. McGee has general guidelines for many modeling aspects throughout the unit</a:t>
            </a:r>
          </a:p>
          <a:p>
            <a:pPr marL="548640" lvl="1" indent="-182880" fontAlgn="auto">
              <a:spcAft>
                <a:spcPts val="0"/>
              </a:spcAft>
              <a:defRPr/>
            </a:pPr>
            <a:r>
              <a:rPr lang="en-US" dirty="0">
                <a:solidFill>
                  <a:srgbClr val="FF0000"/>
                </a:solidFill>
              </a:rPr>
              <a:t>See Unit 2.6 and beginning of 2.7</a:t>
            </a:r>
          </a:p>
          <a:p>
            <a:pPr marL="274320" fontAlgn="auto">
              <a:spcAft>
                <a:spcPts val="0"/>
              </a:spcAft>
              <a:defRPr/>
            </a:pPr>
            <a:r>
              <a:rPr lang="en-US" dirty="0"/>
              <a:t>Using Descriptive statistics- transform data, include potential variables that may make more sense, remove redundancies</a:t>
            </a:r>
          </a:p>
          <a:p>
            <a:pPr marL="274320" fontAlgn="auto">
              <a:spcAft>
                <a:spcPts val="0"/>
              </a:spcAft>
              <a:defRPr/>
            </a:pPr>
            <a:r>
              <a:rPr lang="en-US" dirty="0"/>
              <a:t>Lots of predictors</a:t>
            </a:r>
          </a:p>
          <a:p>
            <a:pPr marL="548640" lvl="1" indent="-182880" fontAlgn="auto">
              <a:spcAft>
                <a:spcPts val="0"/>
              </a:spcAft>
              <a:defRPr/>
            </a:pPr>
            <a:r>
              <a:rPr lang="en-US" dirty="0"/>
              <a:t>Model selection approaches</a:t>
            </a:r>
          </a:p>
          <a:p>
            <a:pPr marL="274320" fontAlgn="auto">
              <a:spcAft>
                <a:spcPts val="0"/>
              </a:spcAft>
              <a:defRPr/>
            </a:pPr>
            <a:r>
              <a:rPr lang="en-US" dirty="0"/>
              <a:t>Diagnostics – Leverage/Outliers / Model Assumptions    /Multicollinearity</a:t>
            </a:r>
          </a:p>
          <a:p>
            <a:pPr marL="274320" fontAlgn="auto">
              <a:spcAft>
                <a:spcPts val="0"/>
              </a:spcAft>
              <a:defRPr/>
            </a:pPr>
            <a:r>
              <a:rPr lang="en-US" dirty="0">
                <a:solidFill>
                  <a:srgbClr val="FF0000"/>
                </a:solidFill>
              </a:rPr>
              <a:t>Statistical Analysis</a:t>
            </a:r>
          </a:p>
          <a:p>
            <a:pPr marL="548640" lvl="1" indent="-182880" fontAlgn="auto">
              <a:spcAft>
                <a:spcPts val="0"/>
              </a:spcAft>
              <a:defRPr/>
            </a:pPr>
            <a:r>
              <a:rPr lang="en-US" dirty="0">
                <a:solidFill>
                  <a:srgbClr val="FFFF00"/>
                </a:solidFill>
              </a:rPr>
              <a:t>Statement of hypothesis being conducted (Overall F test, individual t-tests)</a:t>
            </a:r>
          </a:p>
          <a:p>
            <a:pPr marL="548640" lvl="1" indent="-182880" fontAlgn="auto">
              <a:spcAft>
                <a:spcPts val="0"/>
              </a:spcAft>
              <a:defRPr/>
            </a:pPr>
            <a:r>
              <a:rPr lang="en-US" dirty="0">
                <a:solidFill>
                  <a:srgbClr val="FF0000"/>
                </a:solidFill>
              </a:rPr>
              <a:t>Statistical conclusion, CI’s</a:t>
            </a:r>
          </a:p>
          <a:p>
            <a:pPr marL="548640" lvl="1" indent="-182880" fontAlgn="auto">
              <a:spcAft>
                <a:spcPts val="0"/>
              </a:spcAft>
              <a:defRPr/>
            </a:pPr>
            <a:r>
              <a:rPr lang="en-US" dirty="0">
                <a:solidFill>
                  <a:srgbClr val="FFFF00"/>
                </a:solidFill>
              </a:rPr>
              <a:t>ANOVA F-tables, Regression Coef. Tables, interpretation of the coefficients</a:t>
            </a:r>
          </a:p>
          <a:p>
            <a:pPr marL="274320" fontAlgn="auto">
              <a:spcAft>
                <a:spcPts val="0"/>
              </a:spcAft>
              <a:defRPr/>
            </a:pPr>
            <a:r>
              <a:rPr lang="en-US" dirty="0">
                <a:solidFill>
                  <a:srgbClr val="FF0000"/>
                </a:solidFill>
              </a:rPr>
              <a:t>If predicting, provide prediction intervals for certain values of the predictors.</a:t>
            </a:r>
          </a:p>
          <a:p>
            <a:pPr marL="274320" fontAlgn="auto">
              <a:spcAft>
                <a:spcPts val="0"/>
              </a:spcAft>
              <a:defRPr/>
            </a:pPr>
            <a:r>
              <a:rPr lang="en-US" dirty="0"/>
              <a:t>Large Data sets- consider conducting training and test sets</a:t>
            </a:r>
          </a:p>
          <a:p>
            <a:pPr marL="548640" lvl="1" indent="-182880" fontAlgn="auto">
              <a:spcAft>
                <a:spcPts val="0"/>
              </a:spcAft>
              <a:defRPr/>
            </a:pPr>
            <a:r>
              <a:rPr lang="en-US" dirty="0"/>
              <a:t>Highly recommend this especially if you are predicting</a:t>
            </a:r>
          </a:p>
          <a:p>
            <a:endParaRPr lang="en-US" dirty="0">
              <a:solidFill>
                <a:srgbClr val="FF0000"/>
              </a:solidFill>
            </a:endParaRPr>
          </a:p>
        </p:txBody>
      </p:sp>
    </p:spTree>
    <p:extLst>
      <p:ext uri="{BB962C8B-B14F-4D97-AF65-F5344CB8AC3E}">
        <p14:creationId xmlns:p14="http://schemas.microsoft.com/office/powerpoint/2010/main" val="1738905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a:xfrm>
            <a:off x="960100" y="978102"/>
            <a:ext cx="10588434" cy="1062644"/>
          </a:xfrm>
        </p:spPr>
        <p:txBody>
          <a:bodyPr anchor="b">
            <a:normAutofit/>
          </a:bodyPr>
          <a:lstStyle/>
          <a:p>
            <a:r>
              <a:rPr lang="en-US"/>
              <a:t>Interpretation</a:t>
            </a:r>
          </a:p>
        </p:txBody>
      </p:sp>
      <p:cxnSp>
        <p:nvCxnSpPr>
          <p:cNvPr id="19" name="Straight Connector 1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Head with Gears">
            <a:extLst>
              <a:ext uri="{FF2B5EF4-FFF2-40B4-BE49-F238E27FC236}">
                <a16:creationId xmlns:a16="http://schemas.microsoft.com/office/drawing/2014/main" id="{737E38B8-A9BD-4E4B-BA17-4D1015BDC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a:xfrm>
            <a:off x="4955354" y="2682433"/>
            <a:ext cx="6282169" cy="3215749"/>
          </a:xfrm>
        </p:spPr>
        <p:txBody>
          <a:bodyPr>
            <a:normAutofit/>
          </a:bodyPr>
          <a:lstStyle/>
          <a:p>
            <a:pPr marL="274320" fontAlgn="auto">
              <a:spcAft>
                <a:spcPts val="0"/>
              </a:spcAft>
              <a:defRPr/>
            </a:pPr>
            <a:r>
              <a:rPr lang="en-US" sz="1500" dirty="0"/>
              <a:t>Linking the analysis output and model jargon to what it is actually telling you in the real world and how it answers your original objective(s) </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t>What is the population from which we can draw inference?</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t>Does the final analysis correspond to some of the descriptive statistic information. If not, why.  Is it too much variability, multi-</a:t>
            </a:r>
            <a:r>
              <a:rPr lang="en-US" sz="1500" dirty="0" err="1"/>
              <a:t>colinearity</a:t>
            </a:r>
            <a:r>
              <a:rPr lang="en-US" sz="1500" dirty="0"/>
              <a:t>/confounded within the predictors, </a:t>
            </a:r>
          </a:p>
          <a:p>
            <a:pPr marL="274320" fontAlgn="auto">
              <a:spcAft>
                <a:spcPts val="0"/>
              </a:spcAft>
              <a:defRPr/>
            </a:pPr>
            <a:endParaRPr lang="en-US" sz="1500" dirty="0">
              <a:solidFill>
                <a:srgbClr val="FF0000"/>
              </a:solidFill>
            </a:endParaRPr>
          </a:p>
          <a:p>
            <a:pPr marL="274320" fontAlgn="auto">
              <a:spcAft>
                <a:spcPts val="0"/>
              </a:spcAft>
              <a:defRPr/>
            </a:pPr>
            <a:r>
              <a:rPr lang="en-US" sz="1500" dirty="0">
                <a:solidFill>
                  <a:srgbClr val="FF0000"/>
                </a:solidFill>
              </a:rPr>
              <a:t>Correct interpretation of any prediction or confidence intervals.  Go back to early regression chapters for reference.</a:t>
            </a:r>
          </a:p>
          <a:p>
            <a:pPr marL="274320" fontAlgn="auto">
              <a:spcAft>
                <a:spcPts val="0"/>
              </a:spcAft>
              <a:defRPr/>
            </a:pPr>
            <a:endParaRPr lang="en-US" sz="1500" dirty="0">
              <a:solidFill>
                <a:srgbClr val="FF0000"/>
              </a:solidFill>
            </a:endParaRPr>
          </a:p>
          <a:p>
            <a:endParaRPr lang="en-US" sz="1500" dirty="0">
              <a:solidFill>
                <a:srgbClr val="FF0000"/>
              </a:solidFill>
            </a:endParaRPr>
          </a:p>
        </p:txBody>
      </p:sp>
    </p:spTree>
    <p:extLst>
      <p:ext uri="{BB962C8B-B14F-4D97-AF65-F5344CB8AC3E}">
        <p14:creationId xmlns:p14="http://schemas.microsoft.com/office/powerpoint/2010/main" val="51173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08018-BCA2-401C-AF92-BFD325641D0F}"/>
              </a:ext>
            </a:extLst>
          </p:cNvPr>
          <p:cNvSpPr>
            <a:spLocks noGrp="1"/>
          </p:cNvSpPr>
          <p:nvPr>
            <p:ph type="title"/>
          </p:nvPr>
        </p:nvSpPr>
        <p:spPr>
          <a:xfrm>
            <a:off x="6053668" y="803325"/>
            <a:ext cx="5314536" cy="1325563"/>
          </a:xfrm>
        </p:spPr>
        <p:txBody>
          <a:bodyPr>
            <a:normAutofit/>
          </a:bodyPr>
          <a:lstStyle/>
          <a:p>
            <a:r>
              <a:rPr lang="en-US"/>
              <a:t>Conclusion</a:t>
            </a:r>
          </a:p>
        </p:txBody>
      </p:sp>
      <p:sp>
        <p:nvSpPr>
          <p:cNvPr id="19" name="Freeform: Shape 18">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Light Bulb and Gear">
            <a:extLst>
              <a:ext uri="{FF2B5EF4-FFF2-40B4-BE49-F238E27FC236}">
                <a16:creationId xmlns:a16="http://schemas.microsoft.com/office/drawing/2014/main" id="{BA72AB2A-0B4C-4FE0-AE57-9736632FA0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0E2E5BB5-FCD0-46E4-AA90-4C888F4FEFA4}"/>
              </a:ext>
            </a:extLst>
          </p:cNvPr>
          <p:cNvSpPr>
            <a:spLocks noGrp="1"/>
          </p:cNvSpPr>
          <p:nvPr>
            <p:ph idx="1"/>
          </p:nvPr>
        </p:nvSpPr>
        <p:spPr>
          <a:xfrm>
            <a:off x="6053667" y="2279018"/>
            <a:ext cx="5314543" cy="3375920"/>
          </a:xfrm>
        </p:spPr>
        <p:txBody>
          <a:bodyPr anchor="t">
            <a:normAutofit/>
          </a:bodyPr>
          <a:lstStyle/>
          <a:p>
            <a:pPr marL="274320" fontAlgn="auto">
              <a:spcAft>
                <a:spcPts val="0"/>
              </a:spcAft>
              <a:defRPr/>
            </a:pPr>
            <a:r>
              <a:rPr lang="en-US" sz="1700" dirty="0"/>
              <a:t>General review of objective and findings</a:t>
            </a:r>
          </a:p>
          <a:p>
            <a:pPr marL="274320" fontAlgn="auto">
              <a:spcAft>
                <a:spcPts val="0"/>
              </a:spcAft>
              <a:defRPr/>
            </a:pPr>
            <a:r>
              <a:rPr lang="en-US" sz="1700" dirty="0"/>
              <a:t>Could something have been done better given more time or research</a:t>
            </a:r>
          </a:p>
          <a:p>
            <a:pPr marL="274320" fontAlgn="auto">
              <a:spcAft>
                <a:spcPts val="0"/>
              </a:spcAft>
              <a:defRPr/>
            </a:pPr>
            <a:r>
              <a:rPr lang="en-US" sz="1700" dirty="0"/>
              <a:t>If their were complexities that you know exist but lacked the expertise to deal with it, make note of it anyways and suggest that a secondary analysis could be conducted to account for those transgressions</a:t>
            </a:r>
          </a:p>
          <a:p>
            <a:pPr marL="274320" fontAlgn="auto">
              <a:spcAft>
                <a:spcPts val="0"/>
              </a:spcAft>
              <a:defRPr/>
            </a:pPr>
            <a:r>
              <a:rPr lang="en-US" sz="1700" dirty="0">
                <a:solidFill>
                  <a:srgbClr val="FF0000"/>
                </a:solidFill>
              </a:rPr>
              <a:t>Did any findings generate new hypothesis/ideas for future analysis</a:t>
            </a:r>
          </a:p>
          <a:p>
            <a:pPr marL="548640" lvl="1" indent="-182880" fontAlgn="auto">
              <a:spcAft>
                <a:spcPts val="0"/>
              </a:spcAft>
              <a:defRPr/>
            </a:pPr>
            <a:r>
              <a:rPr lang="en-US" sz="1700" dirty="0"/>
              <a:t>Collecting different variables</a:t>
            </a:r>
          </a:p>
          <a:p>
            <a:pPr marL="548640" lvl="1" indent="-182880" fontAlgn="auto">
              <a:spcAft>
                <a:spcPts val="0"/>
              </a:spcAft>
              <a:defRPr/>
            </a:pPr>
            <a:r>
              <a:rPr lang="en-US" sz="1700" dirty="0">
                <a:solidFill>
                  <a:srgbClr val="FF0000"/>
                </a:solidFill>
              </a:rPr>
              <a:t>Designing of an experiment versus observational</a:t>
            </a:r>
          </a:p>
          <a:p>
            <a:endParaRPr lang="en-US" sz="1700" dirty="0">
              <a:solidFill>
                <a:srgbClr val="FF0000"/>
              </a:solidFill>
            </a:endParaRPr>
          </a:p>
        </p:txBody>
      </p:sp>
    </p:spTree>
    <p:extLst>
      <p:ext uri="{BB962C8B-B14F-4D97-AF65-F5344CB8AC3E}">
        <p14:creationId xmlns:p14="http://schemas.microsoft.com/office/powerpoint/2010/main" val="1661202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988C-6206-4007-96D4-7373A70BD24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F81AF24-EF77-41DB-A820-828752472A24}"/>
              </a:ext>
            </a:extLst>
          </p:cNvPr>
          <p:cNvSpPr>
            <a:spLocks noGrp="1"/>
          </p:cNvSpPr>
          <p:nvPr>
            <p:ph idx="1"/>
          </p:nvPr>
        </p:nvSpPr>
        <p:spPr/>
        <p:txBody>
          <a:bodyPr>
            <a:normAutofit fontScale="85000" lnSpcReduction="20000"/>
          </a:bodyPr>
          <a:lstStyle/>
          <a:p>
            <a:pPr marL="274320" fontAlgn="auto">
              <a:spcAft>
                <a:spcPts val="0"/>
              </a:spcAft>
              <a:defRPr/>
            </a:pPr>
            <a:r>
              <a:rPr lang="en-US" dirty="0"/>
              <a:t>Well thought out analysis</a:t>
            </a:r>
          </a:p>
          <a:p>
            <a:pPr marL="548640" lvl="1" indent="-182880" fontAlgn="auto">
              <a:spcAft>
                <a:spcPts val="0"/>
              </a:spcAft>
              <a:defRPr/>
            </a:pPr>
            <a:r>
              <a:rPr lang="en-US" dirty="0"/>
              <a:t>Show that you were careful in defining your objective and obtaining your data.</a:t>
            </a:r>
          </a:p>
          <a:p>
            <a:pPr marL="548640" lvl="1" indent="-182880" fontAlgn="auto">
              <a:spcAft>
                <a:spcPts val="0"/>
              </a:spcAft>
              <a:defRPr/>
            </a:pPr>
            <a:endParaRPr lang="en-US" dirty="0"/>
          </a:p>
          <a:p>
            <a:pPr marL="548640" lvl="1" indent="-182880" fontAlgn="auto">
              <a:spcAft>
                <a:spcPts val="0"/>
              </a:spcAft>
              <a:defRPr/>
            </a:pPr>
            <a:r>
              <a:rPr lang="en-US" dirty="0"/>
              <a:t>EDA dictates that you will try multiple models.  Do not ramble on about all the things you tried unless it is absolutely imperative in the decision of the final model.</a:t>
            </a:r>
          </a:p>
          <a:p>
            <a:pPr marL="548640" lvl="1" indent="-182880" fontAlgn="auto">
              <a:spcAft>
                <a:spcPts val="0"/>
              </a:spcAft>
              <a:defRPr/>
            </a:pPr>
            <a:endParaRPr lang="en-US" dirty="0"/>
          </a:p>
          <a:p>
            <a:pPr marL="548640" lvl="1" indent="-182880" fontAlgn="auto">
              <a:spcAft>
                <a:spcPts val="0"/>
              </a:spcAft>
              <a:defRPr/>
            </a:pPr>
            <a:r>
              <a:rPr lang="en-US" dirty="0"/>
              <a:t> Show that you are comfortable and know how to use the techniques in multiple linear regression such as diagnostics, interpretation, testing, and model selection</a:t>
            </a:r>
          </a:p>
          <a:p>
            <a:pPr marL="548640" lvl="1" indent="-182880" fontAlgn="auto">
              <a:spcAft>
                <a:spcPts val="0"/>
              </a:spcAft>
              <a:defRPr/>
            </a:pPr>
            <a:endParaRPr lang="en-US" dirty="0"/>
          </a:p>
          <a:p>
            <a:pPr marL="548640" lvl="1" indent="-182880" fontAlgn="auto">
              <a:spcAft>
                <a:spcPts val="0"/>
              </a:spcAft>
              <a:defRPr/>
            </a:pPr>
            <a:r>
              <a:rPr lang="en-US" dirty="0"/>
              <a:t>Some times real data is tough and you can’t seem to fix it </a:t>
            </a:r>
          </a:p>
          <a:p>
            <a:pPr marL="822960" lvl="2" indent="-182880" fontAlgn="auto">
              <a:spcAft>
                <a:spcPts val="0"/>
              </a:spcAft>
              <a:buClr>
                <a:schemeClr val="accent3"/>
              </a:buClr>
              <a:defRPr/>
            </a:pPr>
            <a:r>
              <a:rPr lang="en-US" dirty="0"/>
              <a:t>Transformations</a:t>
            </a:r>
          </a:p>
          <a:p>
            <a:pPr marL="822960" lvl="2" indent="-182880" fontAlgn="auto">
              <a:spcAft>
                <a:spcPts val="0"/>
              </a:spcAft>
              <a:buClr>
                <a:schemeClr val="accent3"/>
              </a:buClr>
              <a:defRPr/>
            </a:pPr>
            <a:r>
              <a:rPr lang="en-US" dirty="0"/>
              <a:t>Outliers</a:t>
            </a:r>
          </a:p>
          <a:p>
            <a:pPr marL="822960" lvl="2" indent="-182880" fontAlgn="auto">
              <a:spcAft>
                <a:spcPts val="0"/>
              </a:spcAft>
              <a:buClr>
                <a:schemeClr val="accent3"/>
              </a:buClr>
              <a:defRPr/>
            </a:pPr>
            <a:r>
              <a:rPr lang="en-US" dirty="0"/>
              <a:t>Normality assumptions</a:t>
            </a:r>
          </a:p>
          <a:p>
            <a:pPr marL="822960" lvl="2" indent="-182880" fontAlgn="auto">
              <a:spcAft>
                <a:spcPts val="0"/>
              </a:spcAft>
              <a:buClr>
                <a:schemeClr val="accent3"/>
              </a:buClr>
              <a:defRPr/>
            </a:pPr>
            <a:r>
              <a:rPr lang="en-US" dirty="0"/>
              <a:t>Correlated errors</a:t>
            </a:r>
          </a:p>
          <a:p>
            <a:pPr marL="640080" lvl="2" indent="0" fontAlgn="auto">
              <a:spcAft>
                <a:spcPts val="0"/>
              </a:spcAft>
              <a:buClr>
                <a:schemeClr val="accent3"/>
              </a:buClr>
              <a:buFont typeface="Wingdings" panose="05000000000000000000" pitchFamily="2" charset="2"/>
              <a:buNone/>
              <a:defRPr/>
            </a:pPr>
            <a:r>
              <a:rPr lang="en-US" dirty="0"/>
              <a:t>( Do not sweat this, provide the analysis to the best of your ability and if you recognize that there is some component giving you trouble make note of it in your closing remarks so that I know you at least recognized it even if you were not able to address it.  This could go for the creation of the data set as well)</a:t>
            </a:r>
          </a:p>
          <a:p>
            <a:endParaRPr lang="en-US" dirty="0"/>
          </a:p>
        </p:txBody>
      </p:sp>
    </p:spTree>
    <p:extLst>
      <p:ext uri="{BB962C8B-B14F-4D97-AF65-F5344CB8AC3E}">
        <p14:creationId xmlns:p14="http://schemas.microsoft.com/office/powerpoint/2010/main" val="333085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9DFD44-CED3-4F23-A66D-FF33DA6A20A8}"/>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Agenda</a:t>
            </a:r>
          </a:p>
        </p:txBody>
      </p:sp>
      <p:graphicFrame>
        <p:nvGraphicFramePr>
          <p:cNvPr id="5" name="Content Placeholder 2">
            <a:extLst>
              <a:ext uri="{FF2B5EF4-FFF2-40B4-BE49-F238E27FC236}">
                <a16:creationId xmlns:a16="http://schemas.microsoft.com/office/drawing/2014/main" id="{BB77489D-CEC1-449A-99A8-8295A9CCC356}"/>
              </a:ext>
            </a:extLst>
          </p:cNvPr>
          <p:cNvGraphicFramePr>
            <a:graphicFrameLocks noGrp="1"/>
          </p:cNvGraphicFramePr>
          <p:nvPr>
            <p:ph idx="1"/>
            <p:extLst>
              <p:ext uri="{D42A27DB-BD31-4B8C-83A1-F6EECF244321}">
                <p14:modId xmlns:p14="http://schemas.microsoft.com/office/powerpoint/2010/main" val="327427462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189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Background</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2"/>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400"/>
              <a:t>Texas Instruments is a global semiconductor design and manufacturing company.</a:t>
            </a:r>
          </a:p>
          <a:p>
            <a:r>
              <a:rPr lang="en-US" sz="1400"/>
              <a:t>Semiconductor manufacturing process variation leads to output variables varying between a min and max value (typically measured after the manufacturing process – all R&amp;D done – can lead to issues if the variation of output is outside target specs)</a:t>
            </a:r>
          </a:p>
          <a:p>
            <a:r>
              <a:rPr lang="en-US" sz="1400"/>
              <a:t>Not all values can be practically measured (due to time, resource and cost constraints)</a:t>
            </a:r>
          </a:p>
          <a:p>
            <a:r>
              <a:rPr lang="en-US" sz="1400"/>
              <a:t>Currently use Monte Carlos simulations but resource and time intensive</a:t>
            </a:r>
          </a:p>
          <a:p>
            <a:r>
              <a:rPr lang="en-US" sz="1400"/>
              <a:t>Datasets provided from which department, what time frame, how data collected, population inference?</a:t>
            </a:r>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71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Datasets</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2"/>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500"/>
              <a:t>Variables controlled by engineers: x1 – x23</a:t>
            </a:r>
          </a:p>
          <a:p>
            <a:pPr lvl="1"/>
            <a:r>
              <a:rPr lang="en-US" sz="1500"/>
              <a:t>values range dependent on variables</a:t>
            </a:r>
          </a:p>
          <a:p>
            <a:pPr lvl="2"/>
            <a:r>
              <a:rPr lang="en-US" sz="1500"/>
              <a:t>between 1 to 100,</a:t>
            </a:r>
          </a:p>
          <a:p>
            <a:pPr lvl="2"/>
            <a:r>
              <a:rPr lang="en-US" sz="1500"/>
              <a:t>other are in nano or micro range</a:t>
            </a:r>
          </a:p>
          <a:p>
            <a:r>
              <a:rPr lang="en-US" sz="1500"/>
              <a:t>Process Variation (beyond human control): stat1 – stat217</a:t>
            </a:r>
          </a:p>
          <a:p>
            <a:pPr lvl="1"/>
            <a:r>
              <a:rPr lang="en-US" sz="1500"/>
              <a:t>Represents various statistical parameters</a:t>
            </a:r>
          </a:p>
          <a:p>
            <a:pPr lvl="1"/>
            <a:r>
              <a:rPr lang="en-US" sz="1500"/>
              <a:t>Variable values represent the sigma variation around the mean</a:t>
            </a:r>
          </a:p>
          <a:p>
            <a:pPr lvl="1"/>
            <a:r>
              <a:rPr lang="en-US" sz="1500"/>
              <a:t>Range is from -4 (sigma) to 4 (sigma)</a:t>
            </a:r>
          </a:p>
          <a:p>
            <a:r>
              <a:rPr lang="en-US" sz="1500"/>
              <a:t>Output Variables: y1 - y19</a:t>
            </a:r>
          </a:p>
          <a:p>
            <a:pPr lvl="1"/>
            <a:r>
              <a:rPr lang="en-US" sz="1500"/>
              <a:t>Represents various output variables</a:t>
            </a:r>
          </a:p>
          <a:p>
            <a:endParaRPr lang="en-US" sz="1500"/>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85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E858-8518-4CA9-B6F1-E00BBC72BEF8}"/>
              </a:ext>
            </a:extLst>
          </p:cNvPr>
          <p:cNvSpPr>
            <a:spLocks noGrp="1"/>
          </p:cNvSpPr>
          <p:nvPr>
            <p:ph type="title"/>
          </p:nvPr>
        </p:nvSpPr>
        <p:spPr>
          <a:xfrm>
            <a:off x="801098" y="1396289"/>
            <a:ext cx="5277333" cy="1325563"/>
          </a:xfrm>
        </p:spPr>
        <p:txBody>
          <a:bodyPr>
            <a:normAutofit/>
          </a:bodyPr>
          <a:lstStyle/>
          <a:p>
            <a:r>
              <a:rPr lang="en-US"/>
              <a:t>Objectives</a:t>
            </a:r>
          </a:p>
        </p:txBody>
      </p:sp>
      <p:sp>
        <p:nvSpPr>
          <p:cNvPr id="135" name="Freeform: Shape 134">
            <a:extLst>
              <a:ext uri="{FF2B5EF4-FFF2-40B4-BE49-F238E27FC236}">
                <a16:creationId xmlns:a16="http://schemas.microsoft.com/office/drawing/2014/main" id="{432691CC-4AB8-48AF-B822-EBF7F4E9E6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1407"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47311653-CA1C-4366-AF7B-2E9767F18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5999" y="2"/>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CA64EF0-8ADA-44E3-95E7-E40D4F365697}"/>
              </a:ext>
            </a:extLst>
          </p:cNvPr>
          <p:cNvPicPr>
            <a:picLocks noChangeAspect="1"/>
          </p:cNvPicPr>
          <p:nvPr/>
        </p:nvPicPr>
        <p:blipFill>
          <a:blip r:embed="rId3"/>
          <a:stretch>
            <a:fillRect/>
          </a:stretch>
        </p:blipFill>
        <p:spPr>
          <a:xfrm>
            <a:off x="7296347" y="732052"/>
            <a:ext cx="2270680" cy="494992"/>
          </a:xfrm>
          <a:prstGeom prst="rect">
            <a:avLst/>
          </a:prstGeom>
        </p:spPr>
      </p:pic>
      <p:sp>
        <p:nvSpPr>
          <p:cNvPr id="3" name="Content Placeholder 2">
            <a:extLst>
              <a:ext uri="{FF2B5EF4-FFF2-40B4-BE49-F238E27FC236}">
                <a16:creationId xmlns:a16="http://schemas.microsoft.com/office/drawing/2014/main" id="{E5EE9EFD-35E3-405E-B90A-24B54DE92177}"/>
              </a:ext>
            </a:extLst>
          </p:cNvPr>
          <p:cNvSpPr>
            <a:spLocks noGrp="1"/>
          </p:cNvSpPr>
          <p:nvPr>
            <p:ph idx="1"/>
          </p:nvPr>
        </p:nvSpPr>
        <p:spPr>
          <a:xfrm>
            <a:off x="805543" y="2871982"/>
            <a:ext cx="5272888" cy="3181684"/>
          </a:xfrm>
        </p:spPr>
        <p:txBody>
          <a:bodyPr anchor="t">
            <a:normAutofit/>
          </a:bodyPr>
          <a:lstStyle/>
          <a:p>
            <a:r>
              <a:rPr lang="en-US" sz="1800"/>
              <a:t>Pick at least 1 output variable</a:t>
            </a:r>
          </a:p>
          <a:p>
            <a:r>
              <a:rPr lang="en-US" sz="1800"/>
              <a:t>Build a model to predict the statistical variation of the output with respect to the process</a:t>
            </a:r>
          </a:p>
          <a:p>
            <a:pPr lvl="1"/>
            <a:r>
              <a:rPr lang="en-US" sz="1800"/>
              <a:t>i.e. model needs to include all statistical parameters at a minimum</a:t>
            </a:r>
          </a:p>
          <a:p>
            <a:r>
              <a:rPr lang="en-US" sz="1800"/>
              <a:t>Build a model to predict the mean value of the output</a:t>
            </a:r>
          </a:p>
          <a:p>
            <a:r>
              <a:rPr lang="en-US" sz="1800"/>
              <a:t>Target accuracy: +/- 10% desired, but +/- 15% would be acceptable</a:t>
            </a:r>
          </a:p>
          <a:p>
            <a:endParaRPr lang="en-US" sz="1800"/>
          </a:p>
        </p:txBody>
      </p:sp>
      <p:sp>
        <p:nvSpPr>
          <p:cNvPr id="139" name="Freeform: Shape 138">
            <a:extLst>
              <a:ext uri="{FF2B5EF4-FFF2-40B4-BE49-F238E27FC236}">
                <a16:creationId xmlns:a16="http://schemas.microsoft.com/office/drawing/2014/main" id="{D6A8E1B4-B839-4C58-B08A-F0B094580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25130" y="2909477"/>
            <a:ext cx="4966870" cy="3948522"/>
          </a:xfrm>
          <a:custGeom>
            <a:avLst/>
            <a:gdLst>
              <a:gd name="connsiteX0" fmla="*/ 2748962 w 4966870"/>
              <a:gd name="connsiteY0" fmla="*/ 0 h 3948522"/>
              <a:gd name="connsiteX1" fmla="*/ 4870195 w 4966870"/>
              <a:gd name="connsiteY1" fmla="*/ 1000367 h 3948522"/>
              <a:gd name="connsiteX2" fmla="*/ 4966870 w 4966870"/>
              <a:gd name="connsiteY2" fmla="*/ 1129649 h 3948522"/>
              <a:gd name="connsiteX3" fmla="*/ 4966870 w 4966870"/>
              <a:gd name="connsiteY3" fmla="*/ 3948522 h 3948522"/>
              <a:gd name="connsiteX4" fmla="*/ 278430 w 4966870"/>
              <a:gd name="connsiteY4" fmla="*/ 3948522 h 3948522"/>
              <a:gd name="connsiteX5" fmla="*/ 216027 w 4966870"/>
              <a:gd name="connsiteY5" fmla="*/ 3818982 h 3948522"/>
              <a:gd name="connsiteX6" fmla="*/ 0 w 4966870"/>
              <a:gd name="connsiteY6" fmla="*/ 2748962 h 3948522"/>
              <a:gd name="connsiteX7" fmla="*/ 2748962 w 4966870"/>
              <a:gd name="connsiteY7" fmla="*/ 0 h 394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66870" h="3948522">
                <a:moveTo>
                  <a:pt x="2748962" y="0"/>
                </a:moveTo>
                <a:cubicBezTo>
                  <a:pt x="3602955" y="0"/>
                  <a:pt x="4365995" y="389418"/>
                  <a:pt x="4870195" y="1000367"/>
                </a:cubicBezTo>
                <a:lnTo>
                  <a:pt x="4966870" y="1129649"/>
                </a:lnTo>
                <a:lnTo>
                  <a:pt x="4966870" y="3948522"/>
                </a:lnTo>
                <a:lnTo>
                  <a:pt x="278430" y="3948522"/>
                </a:lnTo>
                <a:lnTo>
                  <a:pt x="216027" y="3818982"/>
                </a:lnTo>
                <a:cubicBezTo>
                  <a:pt x="76922" y="3490101"/>
                  <a:pt x="0" y="3128515"/>
                  <a:pt x="0" y="2748962"/>
                </a:cubicBezTo>
                <a:cubicBezTo>
                  <a:pt x="0" y="1230752"/>
                  <a:pt x="1230752" y="0"/>
                  <a:pt x="2748962"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Freeform: Shape 140">
            <a:extLst>
              <a:ext uri="{FF2B5EF4-FFF2-40B4-BE49-F238E27FC236}">
                <a16:creationId xmlns:a16="http://schemas.microsoft.com/office/drawing/2014/main" id="{2CABF795-F18F-494E-BBDE-C1415B786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0912" y="3075259"/>
            <a:ext cx="4801088" cy="3782741"/>
          </a:xfrm>
          <a:custGeom>
            <a:avLst/>
            <a:gdLst>
              <a:gd name="connsiteX0" fmla="*/ 2583180 w 4801088"/>
              <a:gd name="connsiteY0" fmla="*/ 0 h 3782741"/>
              <a:gd name="connsiteX1" fmla="*/ 4725194 w 4801088"/>
              <a:gd name="connsiteY1" fmla="*/ 1138900 h 3782741"/>
              <a:gd name="connsiteX2" fmla="*/ 4801088 w 4801088"/>
              <a:gd name="connsiteY2" fmla="*/ 1263826 h 3782741"/>
              <a:gd name="connsiteX3" fmla="*/ 4801088 w 4801088"/>
              <a:gd name="connsiteY3" fmla="*/ 3782741 h 3782741"/>
              <a:gd name="connsiteX4" fmla="*/ 296488 w 4801088"/>
              <a:gd name="connsiteY4" fmla="*/ 3782741 h 3782741"/>
              <a:gd name="connsiteX5" fmla="*/ 202999 w 4801088"/>
              <a:gd name="connsiteY5" fmla="*/ 3588671 h 3782741"/>
              <a:gd name="connsiteX6" fmla="*/ 0 w 4801088"/>
              <a:gd name="connsiteY6" fmla="*/ 2583180 h 3782741"/>
              <a:gd name="connsiteX7" fmla="*/ 2583180 w 4801088"/>
              <a:gd name="connsiteY7" fmla="*/ 0 h 378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01088" h="3782741">
                <a:moveTo>
                  <a:pt x="2583180" y="0"/>
                </a:moveTo>
                <a:cubicBezTo>
                  <a:pt x="3474837" y="0"/>
                  <a:pt x="4260977" y="451769"/>
                  <a:pt x="4725194" y="1138900"/>
                </a:cubicBezTo>
                <a:lnTo>
                  <a:pt x="4801088" y="1263826"/>
                </a:lnTo>
                <a:lnTo>
                  <a:pt x="4801088" y="3782741"/>
                </a:lnTo>
                <a:lnTo>
                  <a:pt x="296488" y="3782741"/>
                </a:lnTo>
                <a:lnTo>
                  <a:pt x="202999" y="3588671"/>
                </a:lnTo>
                <a:cubicBezTo>
                  <a:pt x="72283" y="3279623"/>
                  <a:pt x="0" y="2939843"/>
                  <a:pt x="0" y="2583180"/>
                </a:cubicBezTo>
                <a:cubicBezTo>
                  <a:pt x="0" y="1156529"/>
                  <a:pt x="1156529" y="0"/>
                  <a:pt x="25831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85A75ED0-EA56-49E2-8D85-8C7DE0602C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220173" y="4462899"/>
            <a:ext cx="3478490" cy="173924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0FB8357-56F6-46FF-8DB7-CF2DE2DFFFB9}"/>
              </a:ext>
            </a:extLst>
          </p:cNvPr>
          <p:cNvSpPr/>
          <p:nvPr/>
        </p:nvSpPr>
        <p:spPr>
          <a:xfrm>
            <a:off x="493337" y="5210528"/>
            <a:ext cx="6096000" cy="1477328"/>
          </a:xfrm>
          <a:prstGeom prst="rect">
            <a:avLst/>
          </a:prstGeom>
        </p:spPr>
        <p:txBody>
          <a:bodyPr>
            <a:spAutoFit/>
          </a:bodyPr>
          <a:lstStyle/>
          <a:p>
            <a:pPr marL="548640" lvl="1" indent="-182880" fontAlgn="auto">
              <a:spcAft>
                <a:spcPts val="0"/>
              </a:spcAft>
              <a:defRPr/>
            </a:pPr>
            <a:endParaRPr lang="en-US" dirty="0">
              <a:solidFill>
                <a:srgbClr val="FF0000"/>
              </a:solidFill>
            </a:endParaRPr>
          </a:p>
          <a:p>
            <a:pPr marL="274320" fontAlgn="auto">
              <a:spcAft>
                <a:spcPts val="0"/>
              </a:spcAft>
              <a:defRPr/>
            </a:pPr>
            <a:r>
              <a:rPr lang="en-US" dirty="0">
                <a:solidFill>
                  <a:srgbClr val="FF0000"/>
                </a:solidFill>
              </a:rPr>
              <a:t>Comments on how data collection corresponds to the scope of interest (What is the population of interest that you can actually provide statistical inference on?) Maybe a subpopulation will be helpful to gain insight regardless.</a:t>
            </a:r>
          </a:p>
        </p:txBody>
      </p:sp>
    </p:spTree>
    <p:extLst>
      <p:ext uri="{BB962C8B-B14F-4D97-AF65-F5344CB8AC3E}">
        <p14:creationId xmlns:p14="http://schemas.microsoft.com/office/powerpoint/2010/main" val="180148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Users\JEngi\AppData\Local\Microsoft\Windows\INetCache\Content.MSO\3A930DF8.t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1906" y="2733126"/>
            <a:ext cx="2118863" cy="1208417"/>
          </a:xfrm>
          <a:prstGeom prst="rect">
            <a:avLst/>
          </a:prstGeom>
          <a:noFill/>
          <a:ln>
            <a:noFill/>
          </a:ln>
        </p:spPr>
      </p:pic>
      <p:pic>
        <p:nvPicPr>
          <p:cNvPr id="9" name="Picture 8" descr="C:\Users\JEngi\AppData\Local\Microsoft\Windows\INetCache\Content.MSO\DA72BEC6.tmp"/>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1374" y="2743240"/>
            <a:ext cx="2482251" cy="1076863"/>
          </a:xfrm>
          <a:prstGeom prst="rect">
            <a:avLst/>
          </a:prstGeom>
          <a:noFill/>
          <a:ln>
            <a:noFill/>
          </a:ln>
        </p:spPr>
      </p:pic>
      <p:sp>
        <p:nvSpPr>
          <p:cNvPr id="4" name="Rectangle 3"/>
          <p:cNvSpPr/>
          <p:nvPr/>
        </p:nvSpPr>
        <p:spPr>
          <a:xfrm>
            <a:off x="663693" y="3906663"/>
            <a:ext cx="6096000" cy="461665"/>
          </a:xfrm>
          <a:prstGeom prst="rect">
            <a:avLst/>
          </a:prstGeom>
        </p:spPr>
        <p:txBody>
          <a:bodyPr>
            <a:spAutoFit/>
          </a:bodyPr>
          <a:lstStyle/>
          <a:p>
            <a:r>
              <a:rPr lang="en-US" sz="1200" dirty="0"/>
              <a:t>The Target Variable y3 shows right skewness, so we suggest a log transformation (Feature </a:t>
            </a:r>
            <a:r>
              <a:rPr lang="en-US" sz="1200" dirty="0" err="1"/>
              <a:t>Eng</a:t>
            </a:r>
            <a:r>
              <a:rPr lang="en-US" sz="1200" dirty="0"/>
              <a:t> Section)</a:t>
            </a:r>
          </a:p>
        </p:txBody>
      </p:sp>
      <p:sp>
        <p:nvSpPr>
          <p:cNvPr id="11" name="Rectangle 10"/>
          <p:cNvSpPr/>
          <p:nvPr/>
        </p:nvSpPr>
        <p:spPr>
          <a:xfrm>
            <a:off x="923995" y="419417"/>
            <a:ext cx="500457" cy="461665"/>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Y3</a:t>
            </a:r>
          </a:p>
        </p:txBody>
      </p:sp>
      <p:pic>
        <p:nvPicPr>
          <p:cNvPr id="19" name="Picture 18" descr="C:\Users\JEngi\AppData\Local\Microsoft\Windows\INetCache\Content.MSO\F7B87EC4.tmp"/>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02522" y="5100599"/>
            <a:ext cx="2156963" cy="1537658"/>
          </a:xfrm>
          <a:prstGeom prst="rect">
            <a:avLst/>
          </a:prstGeom>
          <a:noFill/>
          <a:ln>
            <a:noFill/>
          </a:ln>
        </p:spPr>
      </p:pic>
      <p:pic>
        <p:nvPicPr>
          <p:cNvPr id="20" name="Picture 19" descr="C:\Users\JEngi\AppData\Local\Microsoft\Windows\INetCache\Content.MSO\2D538572.tmp"/>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78973" y="5109635"/>
            <a:ext cx="2154211" cy="1528622"/>
          </a:xfrm>
          <a:prstGeom prst="rect">
            <a:avLst/>
          </a:prstGeom>
          <a:noFill/>
          <a:ln>
            <a:noFill/>
          </a:ln>
        </p:spPr>
      </p:pic>
      <p:graphicFrame>
        <p:nvGraphicFramePr>
          <p:cNvPr id="14" name="Diagram 13"/>
          <p:cNvGraphicFramePr/>
          <p:nvPr>
            <p:extLst>
              <p:ext uri="{D42A27DB-BD31-4B8C-83A1-F6EECF244321}">
                <p14:modId xmlns:p14="http://schemas.microsoft.com/office/powerpoint/2010/main" val="2355621647"/>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Rounded Rectangle 15"/>
          <p:cNvSpPr/>
          <p:nvPr/>
        </p:nvSpPr>
        <p:spPr>
          <a:xfrm>
            <a:off x="2415982" y="2334689"/>
            <a:ext cx="4514682" cy="40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Normality and Variance</a:t>
            </a:r>
          </a:p>
        </p:txBody>
      </p:sp>
      <p:sp>
        <p:nvSpPr>
          <p:cNvPr id="24" name="Rounded Rectangle 23"/>
          <p:cNvSpPr/>
          <p:nvPr/>
        </p:nvSpPr>
        <p:spPr>
          <a:xfrm>
            <a:off x="176667" y="98885"/>
            <a:ext cx="4514682" cy="40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output Variable</a:t>
            </a:r>
          </a:p>
        </p:txBody>
      </p:sp>
      <p:sp>
        <p:nvSpPr>
          <p:cNvPr id="17" name="Circular Arrow 16"/>
          <p:cNvSpPr/>
          <p:nvPr/>
        </p:nvSpPr>
        <p:spPr>
          <a:xfrm>
            <a:off x="5012499" y="936691"/>
            <a:ext cx="978408" cy="978408"/>
          </a:xfrm>
          <a:prstGeom prst="circularArrow">
            <a:avLst>
              <a:gd name="adj1" fmla="val 12500"/>
              <a:gd name="adj2" fmla="val 1142319"/>
              <a:gd name="adj3" fmla="val 20457681"/>
              <a:gd name="adj4" fmla="val 1465729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ounded Rectangle 25"/>
          <p:cNvSpPr/>
          <p:nvPr/>
        </p:nvSpPr>
        <p:spPr>
          <a:xfrm>
            <a:off x="4829153" y="4590007"/>
            <a:ext cx="4514682" cy="4085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 Normalization for Y3</a:t>
            </a:r>
          </a:p>
        </p:txBody>
      </p:sp>
      <p:sp>
        <p:nvSpPr>
          <p:cNvPr id="27" name="Circular Arrow 26"/>
          <p:cNvSpPr/>
          <p:nvPr/>
        </p:nvSpPr>
        <p:spPr>
          <a:xfrm>
            <a:off x="7462615" y="3337334"/>
            <a:ext cx="978408" cy="978408"/>
          </a:xfrm>
          <a:prstGeom prst="circularArrow">
            <a:avLst>
              <a:gd name="adj1" fmla="val 12500"/>
              <a:gd name="adj2" fmla="val 1142319"/>
              <a:gd name="adj3" fmla="val 20457681"/>
              <a:gd name="adj4" fmla="val 14657292"/>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3501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Users\JEngi\AppData\Local\Microsoft\Windows\INetCache\Content.MSO\5F217650.tmp"/>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44" y="752576"/>
            <a:ext cx="2195063" cy="943514"/>
          </a:xfrm>
          <a:prstGeom prst="rect">
            <a:avLst/>
          </a:prstGeom>
          <a:noFill/>
          <a:ln>
            <a:noFill/>
          </a:ln>
        </p:spPr>
      </p:pic>
      <p:pic>
        <p:nvPicPr>
          <p:cNvPr id="15" name="Picture 14" descr="C:\Users\JEngi\AppData\Local\Microsoft\Windows\INetCache\Content.MSO\E53540DE.tmp"/>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0995" y="752576"/>
            <a:ext cx="2558451" cy="943514"/>
          </a:xfrm>
          <a:prstGeom prst="rect">
            <a:avLst/>
          </a:prstGeom>
          <a:noFill/>
          <a:ln>
            <a:noFill/>
          </a:ln>
        </p:spPr>
      </p:pic>
      <p:pic>
        <p:nvPicPr>
          <p:cNvPr id="16" name="Picture 15"/>
          <p:cNvPicPr>
            <a:picLocks noChangeAspect="1"/>
          </p:cNvPicPr>
          <p:nvPr/>
        </p:nvPicPr>
        <p:blipFill>
          <a:blip r:embed="rId5"/>
          <a:stretch>
            <a:fillRect/>
          </a:stretch>
        </p:blipFill>
        <p:spPr>
          <a:xfrm>
            <a:off x="36845" y="1687031"/>
            <a:ext cx="3723376" cy="931057"/>
          </a:xfrm>
          <a:prstGeom prst="rect">
            <a:avLst/>
          </a:prstGeom>
        </p:spPr>
      </p:pic>
      <p:sp>
        <p:nvSpPr>
          <p:cNvPr id="3" name="Rectangle 2"/>
          <p:cNvSpPr/>
          <p:nvPr/>
        </p:nvSpPr>
        <p:spPr>
          <a:xfrm>
            <a:off x="4470463" y="5124035"/>
            <a:ext cx="1781852" cy="1015663"/>
          </a:xfrm>
          <a:prstGeom prst="rect">
            <a:avLst/>
          </a:prstGeom>
        </p:spPr>
        <p:txBody>
          <a:bodyPr wrap="square">
            <a:spAutoFit/>
          </a:bodyPr>
          <a:lstStyle/>
          <a:p>
            <a:r>
              <a:rPr lang="en-US" sz="1200" dirty="0"/>
              <a:t>All predictors show a Fat-Tail situation, where the two tails are very tall, and a low distribution around the mean. </a:t>
            </a:r>
          </a:p>
        </p:txBody>
      </p:sp>
      <p:pic>
        <p:nvPicPr>
          <p:cNvPr id="22" name="Picture 21" descr="C:\Users\JEngi\AppData\Local\Microsoft\Windows\INetCache\Content.MSO\9621009C.tmp"/>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1145" y="3022150"/>
            <a:ext cx="1449237" cy="1240033"/>
          </a:xfrm>
          <a:prstGeom prst="rect">
            <a:avLst/>
          </a:prstGeom>
          <a:noFill/>
          <a:ln>
            <a:noFill/>
          </a:ln>
        </p:spPr>
      </p:pic>
      <p:pic>
        <p:nvPicPr>
          <p:cNvPr id="23" name="Picture 22" descr="C:\Users\JEngi\AppData\Local\Microsoft\Windows\INetCache\Content.MSO\1E3ADD0A.tmp"/>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3201" y="3042989"/>
            <a:ext cx="1571365" cy="1198353"/>
          </a:xfrm>
          <a:prstGeom prst="rect">
            <a:avLst/>
          </a:prstGeom>
          <a:noFill/>
          <a:ln>
            <a:noFill/>
          </a:ln>
        </p:spPr>
      </p:pic>
      <p:pic>
        <p:nvPicPr>
          <p:cNvPr id="409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9279" y="3044430"/>
            <a:ext cx="3366643" cy="1222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6" descr="C:\Users\JEngi\AppData\Local\Microsoft\Windows\INetCache\Content.MSO\D90972C3.tmp"/>
          <p:cNvPicPr/>
          <p:nvPr/>
        </p:nvPicPr>
        <p:blipFill rotWithShape="1">
          <a:blip r:embed="rId9" cstate="print">
            <a:extLst>
              <a:ext uri="{28A0092B-C50C-407E-A947-70E740481C1C}">
                <a14:useLocalDpi xmlns:a14="http://schemas.microsoft.com/office/drawing/2010/main" val="0"/>
              </a:ext>
            </a:extLst>
          </a:blip>
          <a:srcRect b="90024"/>
          <a:stretch/>
        </p:blipFill>
        <p:spPr bwMode="auto">
          <a:xfrm>
            <a:off x="6380113" y="5228085"/>
            <a:ext cx="1545925" cy="1246517"/>
          </a:xfrm>
          <a:prstGeom prst="rect">
            <a:avLst/>
          </a:prstGeom>
          <a:noFill/>
          <a:ln>
            <a:noFill/>
          </a:ln>
          <a:extLst>
            <a:ext uri="{53640926-AAD7-44D8-BBD7-CCE9431645EC}">
              <a14:shadowObscured xmlns:a14="http://schemas.microsoft.com/office/drawing/2010/main"/>
            </a:ext>
          </a:extLst>
        </p:spPr>
      </p:pic>
      <p:pic>
        <p:nvPicPr>
          <p:cNvPr id="28" name="Picture 27" descr="C:\Users\JEngi\AppData\Local\Microsoft\Windows\INetCache\Content.MSO\4C3C3CC9.tmp"/>
          <p:cNvPicPr/>
          <p:nvPr/>
        </p:nvPicPr>
        <p:blipFill rotWithShape="1">
          <a:blip r:embed="rId10" cstate="print">
            <a:extLst>
              <a:ext uri="{28A0092B-C50C-407E-A947-70E740481C1C}">
                <a14:useLocalDpi xmlns:a14="http://schemas.microsoft.com/office/drawing/2010/main" val="0"/>
              </a:ext>
            </a:extLst>
          </a:blip>
          <a:srcRect b="89923"/>
          <a:stretch/>
        </p:blipFill>
        <p:spPr bwMode="auto">
          <a:xfrm>
            <a:off x="8213227" y="5228085"/>
            <a:ext cx="1222076" cy="1284617"/>
          </a:xfrm>
          <a:prstGeom prst="rect">
            <a:avLst/>
          </a:prstGeom>
          <a:noFill/>
          <a:ln>
            <a:noFill/>
          </a:ln>
          <a:extLst>
            <a:ext uri="{53640926-AAD7-44D8-BBD7-CCE9431645EC}">
              <a14:shadowObscured xmlns:a14="http://schemas.microsoft.com/office/drawing/2010/main"/>
            </a:ext>
          </a:extLst>
        </p:spPr>
      </p:pic>
      <p:graphicFrame>
        <p:nvGraphicFramePr>
          <p:cNvPr id="29" name="Diagram 28"/>
          <p:cNvGraphicFramePr/>
          <p:nvPr>
            <p:extLst>
              <p:ext uri="{D42A27DB-BD31-4B8C-83A1-F6EECF244321}">
                <p14:modId xmlns:p14="http://schemas.microsoft.com/office/powerpoint/2010/main" val="3657285334"/>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0" name="Rounded Rectangle 29"/>
          <p:cNvSpPr/>
          <p:nvPr/>
        </p:nvSpPr>
        <p:spPr>
          <a:xfrm>
            <a:off x="3166594" y="2350022"/>
            <a:ext cx="4514682" cy="40855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Best Normalization X18 and X11</a:t>
            </a:r>
          </a:p>
        </p:txBody>
      </p:sp>
      <p:sp>
        <p:nvSpPr>
          <p:cNvPr id="31" name="Rounded Rectangle 30"/>
          <p:cNvSpPr/>
          <p:nvPr/>
        </p:nvSpPr>
        <p:spPr>
          <a:xfrm>
            <a:off x="927279" y="125235"/>
            <a:ext cx="4514682" cy="40855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Interesting Predictors</a:t>
            </a:r>
          </a:p>
        </p:txBody>
      </p:sp>
      <p:sp>
        <p:nvSpPr>
          <p:cNvPr id="32" name="Circular Arrow 31"/>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p:cNvSpPr/>
          <p:nvPr/>
        </p:nvSpPr>
        <p:spPr>
          <a:xfrm>
            <a:off x="5579765" y="4605340"/>
            <a:ext cx="4514682" cy="408551"/>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Histograms and QQ Plots</a:t>
            </a:r>
          </a:p>
        </p:txBody>
      </p:sp>
      <p:sp>
        <p:nvSpPr>
          <p:cNvPr id="34" name="Circular Arrow 33"/>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35257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483381537"/>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673884" y="2029045"/>
            <a:ext cx="1450205" cy="276999"/>
          </a:xfrm>
          <a:prstGeom prst="rect">
            <a:avLst/>
          </a:prstGeom>
        </p:spPr>
        <p:txBody>
          <a:bodyPr wrap="none">
            <a:spAutoFit/>
          </a:bodyPr>
          <a:lstStyle/>
          <a:p>
            <a:r>
              <a:rPr lang="en-US" sz="1200" dirty="0"/>
              <a:t>With Target Variable</a:t>
            </a:r>
          </a:p>
        </p:txBody>
      </p:sp>
      <p:sp>
        <p:nvSpPr>
          <p:cNvPr id="8" name="Rectangle 7"/>
          <p:cNvSpPr/>
          <p:nvPr/>
        </p:nvSpPr>
        <p:spPr>
          <a:xfrm>
            <a:off x="2437548" y="2024758"/>
            <a:ext cx="947119" cy="276999"/>
          </a:xfrm>
          <a:prstGeom prst="rect">
            <a:avLst/>
          </a:prstGeom>
        </p:spPr>
        <p:txBody>
          <a:bodyPr wrap="none">
            <a:spAutoFit/>
          </a:bodyPr>
          <a:lstStyle/>
          <a:p>
            <a:r>
              <a:rPr lang="en-US" sz="1200" dirty="0"/>
              <a:t>All Variables</a:t>
            </a:r>
          </a:p>
        </p:txBody>
      </p:sp>
      <p:pic>
        <p:nvPicPr>
          <p:cNvPr id="9" name="Picture 8"/>
          <p:cNvPicPr/>
          <p:nvPr/>
        </p:nvPicPr>
        <p:blipFill>
          <a:blip r:embed="rId8"/>
          <a:stretch>
            <a:fillRect/>
          </a:stretch>
        </p:blipFill>
        <p:spPr>
          <a:xfrm>
            <a:off x="927279" y="751059"/>
            <a:ext cx="1087288" cy="1164531"/>
          </a:xfrm>
          <a:prstGeom prst="rect">
            <a:avLst/>
          </a:prstGeom>
        </p:spPr>
      </p:pic>
      <p:pic>
        <p:nvPicPr>
          <p:cNvPr id="10" name="Picture 9"/>
          <p:cNvPicPr/>
          <p:nvPr/>
        </p:nvPicPr>
        <p:blipFill>
          <a:blip r:embed="rId9"/>
          <a:stretch>
            <a:fillRect/>
          </a:stretch>
        </p:blipFill>
        <p:spPr>
          <a:xfrm>
            <a:off x="2466639" y="746483"/>
            <a:ext cx="1094066" cy="1169107"/>
          </a:xfrm>
          <a:prstGeom prst="rect">
            <a:avLst/>
          </a:prstGeom>
        </p:spPr>
      </p:pic>
      <p:sp>
        <p:nvSpPr>
          <p:cNvPr id="12" name="Rectangle 11"/>
          <p:cNvSpPr/>
          <p:nvPr/>
        </p:nvSpPr>
        <p:spPr>
          <a:xfrm>
            <a:off x="3756091" y="2024758"/>
            <a:ext cx="2220664" cy="276999"/>
          </a:xfrm>
          <a:prstGeom prst="rect">
            <a:avLst/>
          </a:prstGeom>
        </p:spPr>
        <p:txBody>
          <a:bodyPr wrap="square">
            <a:spAutoFit/>
          </a:bodyPr>
          <a:lstStyle/>
          <a:p>
            <a:r>
              <a:rPr lang="en-US" sz="1200" dirty="0"/>
              <a:t>Scatter Plots with Target Variable</a:t>
            </a:r>
          </a:p>
        </p:txBody>
      </p:sp>
      <p:pic>
        <p:nvPicPr>
          <p:cNvPr id="13" name="Picture 12" descr="C:\Users\JEngi\AppData\Local\Microsoft\Windows\INetCache\Content.MSO\54ADC2BF.tmp"/>
          <p:cNvPicPr/>
          <p:nvPr/>
        </p:nvPicPr>
        <p:blipFill rotWithShape="1">
          <a:blip r:embed="rId10" cstate="print">
            <a:extLst>
              <a:ext uri="{28A0092B-C50C-407E-A947-70E740481C1C}">
                <a14:useLocalDpi xmlns:a14="http://schemas.microsoft.com/office/drawing/2010/main" val="0"/>
              </a:ext>
            </a:extLst>
          </a:blip>
          <a:srcRect b="90036"/>
          <a:stretch/>
        </p:blipFill>
        <p:spPr bwMode="auto">
          <a:xfrm>
            <a:off x="4199908" y="584853"/>
            <a:ext cx="1201588" cy="1492369"/>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a:blip r:embed="rId11"/>
          <a:stretch>
            <a:fillRect/>
          </a:stretch>
        </p:blipFill>
        <p:spPr>
          <a:xfrm>
            <a:off x="5579765" y="2768705"/>
            <a:ext cx="1759838" cy="1715159"/>
          </a:xfrm>
          <a:prstGeom prst="rect">
            <a:avLst/>
          </a:prstGeom>
        </p:spPr>
      </p:pic>
      <p:sp>
        <p:nvSpPr>
          <p:cNvPr id="17" name="Rectangle 16"/>
          <p:cNvSpPr/>
          <p:nvPr/>
        </p:nvSpPr>
        <p:spPr>
          <a:xfrm>
            <a:off x="2671249" y="3303118"/>
            <a:ext cx="2847831" cy="646331"/>
          </a:xfrm>
          <a:prstGeom prst="rect">
            <a:avLst/>
          </a:prstGeom>
        </p:spPr>
        <p:txBody>
          <a:bodyPr wrap="none">
            <a:spAutoFit/>
          </a:bodyPr>
          <a:lstStyle/>
          <a:p>
            <a:pPr marL="285750" indent="-285750">
              <a:buFont typeface="Arial" panose="020B0604020202020204" pitchFamily="34" charset="0"/>
              <a:buChar char="•"/>
            </a:pPr>
            <a:r>
              <a:rPr lang="en-US" sz="1200" dirty="0"/>
              <a:t>No Multicollinearity among predictors</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pic>
        <p:nvPicPr>
          <p:cNvPr id="20" name="Picture 19"/>
          <p:cNvPicPr>
            <a:picLocks noChangeAspect="1"/>
          </p:cNvPicPr>
          <p:nvPr/>
        </p:nvPicPr>
        <p:blipFill>
          <a:blip r:embed="rId12"/>
          <a:stretch>
            <a:fillRect/>
          </a:stretch>
        </p:blipFill>
        <p:spPr>
          <a:xfrm>
            <a:off x="4800702" y="5177679"/>
            <a:ext cx="2148490" cy="1471018"/>
          </a:xfrm>
          <a:prstGeom prst="rect">
            <a:avLst/>
          </a:prstGeom>
        </p:spPr>
      </p:pic>
      <p:pic>
        <p:nvPicPr>
          <p:cNvPr id="21" name="Picture 20"/>
          <p:cNvPicPr>
            <a:picLocks noChangeAspect="1"/>
          </p:cNvPicPr>
          <p:nvPr/>
        </p:nvPicPr>
        <p:blipFill>
          <a:blip r:embed="rId13"/>
          <a:stretch>
            <a:fillRect/>
          </a:stretch>
        </p:blipFill>
        <p:spPr>
          <a:xfrm>
            <a:off x="7017906" y="5203105"/>
            <a:ext cx="2155410" cy="1471018"/>
          </a:xfrm>
          <a:prstGeom prst="rect">
            <a:avLst/>
          </a:prstGeom>
        </p:spPr>
      </p:pic>
      <p:sp>
        <p:nvSpPr>
          <p:cNvPr id="22" name="Rectangle 21"/>
          <p:cNvSpPr/>
          <p:nvPr/>
        </p:nvSpPr>
        <p:spPr>
          <a:xfrm>
            <a:off x="9386655" y="5500844"/>
            <a:ext cx="2664640" cy="646331"/>
          </a:xfrm>
          <a:prstGeom prst="rect">
            <a:avLst/>
          </a:prstGeom>
        </p:spPr>
        <p:txBody>
          <a:bodyPr wrap="none">
            <a:spAutoFit/>
          </a:bodyPr>
          <a:lstStyle/>
          <a:p>
            <a:pPr marL="285750" indent="-285750">
              <a:buFont typeface="Arial" panose="020B0604020202020204" pitchFamily="34" charset="0"/>
              <a:buChar char="•"/>
            </a:pPr>
            <a:r>
              <a:rPr lang="en-US" sz="1200" dirty="0"/>
              <a:t>No transformation for x18</a:t>
            </a:r>
          </a:p>
          <a:p>
            <a:pPr marL="285750" indent="-285750">
              <a:buFont typeface="Arial" panose="020B0604020202020204" pitchFamily="34" charset="0"/>
              <a:buChar char="•"/>
            </a:pPr>
            <a:r>
              <a:rPr lang="en-US" sz="1200" dirty="0"/>
              <a:t>Showing Top predictor by VIF Value</a:t>
            </a:r>
          </a:p>
          <a:p>
            <a:pPr marL="285750" indent="-285750">
              <a:buFont typeface="Arial" panose="020B0604020202020204" pitchFamily="34" charset="0"/>
              <a:buChar char="•"/>
            </a:pPr>
            <a:endParaRPr lang="en-US" sz="1200" dirty="0"/>
          </a:p>
        </p:txBody>
      </p:sp>
      <p:sp>
        <p:nvSpPr>
          <p:cNvPr id="31" name="Rounded Rectangle 30"/>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Multicollinearity - VIF</a:t>
            </a:r>
          </a:p>
        </p:txBody>
      </p:sp>
      <p:sp>
        <p:nvSpPr>
          <p:cNvPr id="32" name="Rounded Rectangle 31"/>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Correlations</a:t>
            </a:r>
          </a:p>
        </p:txBody>
      </p:sp>
      <p:sp>
        <p:nvSpPr>
          <p:cNvPr id="33" name="Circular Arrow 32"/>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ounded Rectangle 33"/>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a:t>
            </a:r>
          </a:p>
        </p:txBody>
      </p:sp>
      <p:sp>
        <p:nvSpPr>
          <p:cNvPr id="35" name="Circular Arrow 34"/>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24670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51745279"/>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3933021" y="3234118"/>
            <a:ext cx="2109941" cy="646331"/>
          </a:xfrm>
          <a:prstGeom prst="rect">
            <a:avLst/>
          </a:prstGeom>
        </p:spPr>
        <p:txBody>
          <a:bodyPr wrap="square">
            <a:spAutoFit/>
          </a:bodyPr>
          <a:lstStyle/>
          <a:p>
            <a:r>
              <a:rPr lang="en-US" sz="1200" dirty="0"/>
              <a:t>Scatter plots with all predictors and the transformed target variable (y3LOG)</a:t>
            </a:r>
          </a:p>
        </p:txBody>
      </p:sp>
      <p:pic>
        <p:nvPicPr>
          <p:cNvPr id="28" name="Picture 27"/>
          <p:cNvPicPr>
            <a:picLocks noChangeAspect="1"/>
          </p:cNvPicPr>
          <p:nvPr/>
        </p:nvPicPr>
        <p:blipFill>
          <a:blip r:embed="rId8"/>
          <a:stretch>
            <a:fillRect/>
          </a:stretch>
        </p:blipFill>
        <p:spPr>
          <a:xfrm>
            <a:off x="6084486" y="2905451"/>
            <a:ext cx="1017637" cy="1303667"/>
          </a:xfrm>
          <a:prstGeom prst="rect">
            <a:avLst/>
          </a:prstGeom>
        </p:spPr>
      </p:pic>
      <p:sp>
        <p:nvSpPr>
          <p:cNvPr id="5" name="Rectangle 4"/>
          <p:cNvSpPr/>
          <p:nvPr/>
        </p:nvSpPr>
        <p:spPr>
          <a:xfrm>
            <a:off x="5763111" y="5038407"/>
            <a:ext cx="6181757" cy="1200329"/>
          </a:xfrm>
          <a:prstGeom prst="rect">
            <a:avLst/>
          </a:prstGeom>
        </p:spPr>
        <p:txBody>
          <a:bodyPr wrap="none">
            <a:spAutoFit/>
          </a:bodyPr>
          <a:lstStyle/>
          <a:p>
            <a:pPr marL="285750" indent="-285750">
              <a:buFont typeface="Arial" panose="020B0604020202020204" pitchFamily="34" charset="0"/>
              <a:buChar char="•"/>
            </a:pPr>
            <a:r>
              <a:rPr lang="en-US" dirty="0"/>
              <a:t>The target variable y3 can be LOG transformed</a:t>
            </a:r>
          </a:p>
          <a:p>
            <a:pPr marL="285750" indent="-285750">
              <a:buFont typeface="Arial" panose="020B0604020202020204" pitchFamily="34" charset="0"/>
              <a:buChar char="•"/>
            </a:pPr>
            <a:r>
              <a:rPr lang="en-US" dirty="0"/>
              <a:t>The predictor x18 is not improving with SQR transformation</a:t>
            </a:r>
          </a:p>
          <a:p>
            <a:pPr marL="285750" indent="-285750">
              <a:buFont typeface="Arial" panose="020B0604020202020204" pitchFamily="34" charset="0"/>
              <a:buChar char="•"/>
            </a:pPr>
            <a:r>
              <a:rPr lang="en-US" dirty="0"/>
              <a:t>All predictors could benefit with a orderNorm transformation</a:t>
            </a:r>
          </a:p>
          <a:p>
            <a:pPr marL="285750" indent="-285750">
              <a:buFont typeface="Arial" panose="020B0604020202020204" pitchFamily="34" charset="0"/>
              <a:buChar char="•"/>
            </a:pPr>
            <a:endParaRPr lang="en-US" dirty="0"/>
          </a:p>
        </p:txBody>
      </p:sp>
      <p:pic>
        <p:nvPicPr>
          <p:cNvPr id="6146" name="Picture 2" descr="Image result for decision outcom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94963" y="4982005"/>
            <a:ext cx="2475893" cy="16501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Diagram 32"/>
          <p:cNvGraphicFramePr/>
          <p:nvPr>
            <p:extLst>
              <p:ext uri="{D42A27DB-BD31-4B8C-83A1-F6EECF244321}">
                <p14:modId xmlns:p14="http://schemas.microsoft.com/office/powerpoint/2010/main" val="4015121326"/>
              </p:ext>
            </p:extLst>
          </p:nvPr>
        </p:nvGraphicFramePr>
        <p:xfrm>
          <a:off x="10130589" y="1"/>
          <a:ext cx="2061411" cy="11795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34" name="Rounded Rectangle 33"/>
          <p:cNvSpPr/>
          <p:nvPr/>
        </p:nvSpPr>
        <p:spPr>
          <a:xfrm>
            <a:off x="3166594" y="2350022"/>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Scatter Plots with transformed Target Variable</a:t>
            </a:r>
          </a:p>
        </p:txBody>
      </p:sp>
      <p:sp>
        <p:nvSpPr>
          <p:cNvPr id="35" name="Rounded Rectangle 34"/>
          <p:cNvSpPr/>
          <p:nvPr/>
        </p:nvSpPr>
        <p:spPr>
          <a:xfrm>
            <a:off x="927279" y="125235"/>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 Engineering Continued</a:t>
            </a:r>
          </a:p>
        </p:txBody>
      </p:sp>
      <p:sp>
        <p:nvSpPr>
          <p:cNvPr id="36" name="Circular Arrow 35"/>
          <p:cNvSpPr/>
          <p:nvPr/>
        </p:nvSpPr>
        <p:spPr>
          <a:xfrm>
            <a:off x="5763111" y="1139313"/>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ounded Rectangle 36"/>
          <p:cNvSpPr/>
          <p:nvPr/>
        </p:nvSpPr>
        <p:spPr>
          <a:xfrm>
            <a:off x="5579765" y="4605340"/>
            <a:ext cx="4514682" cy="408551"/>
          </a:xfrm>
          <a:prstGeom prst="roundRect">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DECISION</a:t>
            </a:r>
          </a:p>
        </p:txBody>
      </p:sp>
      <p:sp>
        <p:nvSpPr>
          <p:cNvPr id="38" name="Circular Arrow 37"/>
          <p:cNvSpPr/>
          <p:nvPr/>
        </p:nvSpPr>
        <p:spPr>
          <a:xfrm>
            <a:off x="8213227" y="3352667"/>
            <a:ext cx="978408" cy="978408"/>
          </a:xfrm>
          <a:prstGeom prst="circularArrow">
            <a:avLst>
              <a:gd name="adj1" fmla="val 12500"/>
              <a:gd name="adj2" fmla="val 1142319"/>
              <a:gd name="adj3" fmla="val 20457681"/>
              <a:gd name="adj4" fmla="val 14657292"/>
              <a:gd name="adj5" fmla="val 12500"/>
            </a:avLst>
          </a:prstGeom>
          <a:solidFill>
            <a:srgbClr val="6CD3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9" name="Picture 38" descr="C:\Users\JEngi\AppData\Local\Microsoft\Windows\INetCache\Content.MSO\1B939A25.tmp"/>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23036" y="940733"/>
            <a:ext cx="2404613" cy="981613"/>
          </a:xfrm>
          <a:prstGeom prst="rect">
            <a:avLst/>
          </a:prstGeom>
          <a:noFill/>
          <a:ln>
            <a:noFill/>
          </a:ln>
        </p:spPr>
      </p:pic>
      <p:sp>
        <p:nvSpPr>
          <p:cNvPr id="40" name="Rectangle 39"/>
          <p:cNvSpPr/>
          <p:nvPr/>
        </p:nvSpPr>
        <p:spPr>
          <a:xfrm>
            <a:off x="828013" y="633263"/>
            <a:ext cx="997389" cy="276999"/>
          </a:xfrm>
          <a:prstGeom prst="rect">
            <a:avLst/>
          </a:prstGeom>
        </p:spPr>
        <p:txBody>
          <a:bodyPr wrap="none">
            <a:spAutoFit/>
          </a:bodyPr>
          <a:lstStyle/>
          <a:p>
            <a:r>
              <a:rPr lang="en-US" sz="1200" dirty="0"/>
              <a:t>Density Plots</a:t>
            </a:r>
          </a:p>
        </p:txBody>
      </p:sp>
      <p:sp>
        <p:nvSpPr>
          <p:cNvPr id="41" name="Rectangle 40"/>
          <p:cNvSpPr/>
          <p:nvPr/>
        </p:nvSpPr>
        <p:spPr>
          <a:xfrm>
            <a:off x="551767" y="1983480"/>
            <a:ext cx="1976695" cy="276999"/>
          </a:xfrm>
          <a:prstGeom prst="rect">
            <a:avLst/>
          </a:prstGeom>
        </p:spPr>
        <p:txBody>
          <a:bodyPr wrap="none">
            <a:spAutoFit/>
          </a:bodyPr>
          <a:lstStyle/>
          <a:p>
            <a:r>
              <a:rPr lang="en-US" sz="1200" dirty="0"/>
              <a:t>pre and post transformation </a:t>
            </a:r>
          </a:p>
        </p:txBody>
      </p:sp>
      <p:pic>
        <p:nvPicPr>
          <p:cNvPr id="42" name="Picture 41" descr="C:\Users\JEngi\AppData\Local\Microsoft\Windows\INetCache\Content.MSO\4B07747B.tmp"/>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20792" y="1028187"/>
            <a:ext cx="2539401" cy="1057814"/>
          </a:xfrm>
          <a:prstGeom prst="rect">
            <a:avLst/>
          </a:prstGeom>
          <a:noFill/>
          <a:ln>
            <a:noFill/>
          </a:ln>
        </p:spPr>
      </p:pic>
      <p:sp>
        <p:nvSpPr>
          <p:cNvPr id="43" name="Rectangle 42"/>
          <p:cNvSpPr/>
          <p:nvPr/>
        </p:nvSpPr>
        <p:spPr>
          <a:xfrm>
            <a:off x="3320792" y="633263"/>
            <a:ext cx="965201" cy="276999"/>
          </a:xfrm>
          <a:prstGeom prst="rect">
            <a:avLst/>
          </a:prstGeom>
        </p:spPr>
        <p:txBody>
          <a:bodyPr wrap="none">
            <a:spAutoFit/>
          </a:bodyPr>
          <a:lstStyle/>
          <a:p>
            <a:r>
              <a:rPr lang="en-US" sz="1200" dirty="0"/>
              <a:t>Scatter Plots</a:t>
            </a:r>
          </a:p>
        </p:txBody>
      </p:sp>
      <p:sp>
        <p:nvSpPr>
          <p:cNvPr id="44" name="Rectangle 43"/>
          <p:cNvSpPr/>
          <p:nvPr/>
        </p:nvSpPr>
        <p:spPr>
          <a:xfrm>
            <a:off x="3810699" y="1937791"/>
            <a:ext cx="697307" cy="276999"/>
          </a:xfrm>
          <a:prstGeom prst="rect">
            <a:avLst/>
          </a:prstGeom>
        </p:spPr>
        <p:txBody>
          <a:bodyPr wrap="none">
            <a:spAutoFit/>
          </a:bodyPr>
          <a:lstStyle/>
          <a:p>
            <a:r>
              <a:rPr lang="en-US" sz="1200" dirty="0"/>
              <a:t>Vs y3log</a:t>
            </a:r>
          </a:p>
        </p:txBody>
      </p:sp>
    </p:spTree>
    <p:extLst>
      <p:ext uri="{BB962C8B-B14F-4D97-AF65-F5344CB8AC3E}">
        <p14:creationId xmlns:p14="http://schemas.microsoft.com/office/powerpoint/2010/main" val="28660242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TotalTime>
  <Words>1614</Words>
  <Application>Microsoft Office PowerPoint</Application>
  <PresentationFormat>Widescreen</PresentationFormat>
  <Paragraphs>188</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Wingdings</vt:lpstr>
      <vt:lpstr>Wingdings 2</vt:lpstr>
      <vt:lpstr>Office Theme</vt:lpstr>
      <vt:lpstr>Integrated Circuits Manufacturing Process Model</vt:lpstr>
      <vt:lpstr>Agenda</vt:lpstr>
      <vt:lpstr>Background</vt:lpstr>
      <vt:lpstr>Datasets</vt:lpstr>
      <vt:lpstr>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vt:lpstr>
      <vt:lpstr>Analysis</vt:lpstr>
      <vt:lpstr>Conclusion</vt:lpstr>
      <vt:lpstr>Analysis</vt:lpstr>
      <vt:lpstr>Interpretation</vt:lpstr>
      <vt:lpstr>Conclusion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Circuits Manufacturing Process Model</dc:title>
  <dc:creator>Jo D</dc:creator>
  <cp:lastModifiedBy>Gupta, Nikhil</cp:lastModifiedBy>
  <cp:revision>12</cp:revision>
  <dcterms:created xsi:type="dcterms:W3CDTF">2019-02-13T23:10:31Z</dcterms:created>
  <dcterms:modified xsi:type="dcterms:W3CDTF">2019-02-14T03:35:36Z</dcterms:modified>
</cp:coreProperties>
</file>